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0"/>
  </p:handoutMasterIdLst>
  <p:sldIdLst>
    <p:sldId id="257" r:id="rId2"/>
    <p:sldId id="278" r:id="rId3"/>
    <p:sldId id="276" r:id="rId4"/>
    <p:sldId id="280" r:id="rId5"/>
    <p:sldId id="269" r:id="rId6"/>
    <p:sldId id="272" r:id="rId7"/>
    <p:sldId id="279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120"/>
    <a:srgbClr val="934114"/>
    <a:srgbClr val="C05728"/>
    <a:srgbClr val="F24B42"/>
    <a:srgbClr val="AAA690"/>
    <a:srgbClr val="C0B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4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9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FF06-5CCF-4A7A-9E0E-69716E71479C}" type="datetimeFigureOut">
              <a:rPr lang="cs-CZ" smtClean="0"/>
              <a:t>3. 6. 2021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606CA-7BAB-45FF-82C5-48563011A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8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92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33488"/>
            <a:ext cx="3932237" cy="1585912"/>
          </a:xfrm>
        </p:spPr>
        <p:txBody>
          <a:bodyPr anchor="b"/>
          <a:lstStyle>
            <a:lvl1pPr>
              <a:defRPr sz="3200">
                <a:solidFill>
                  <a:srgbClr val="732120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33488"/>
            <a:ext cx="6172200" cy="4627562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73212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19400"/>
            <a:ext cx="3932237" cy="3049588"/>
          </a:xfrm>
        </p:spPr>
        <p:txBody>
          <a:bodyPr/>
          <a:lstStyle>
            <a:lvl1pPr marL="0" indent="0">
              <a:buNone/>
              <a:defRPr sz="1600">
                <a:solidFill>
                  <a:srgbClr val="73212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0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00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15189"/>
            <a:ext cx="2628900" cy="4961774"/>
          </a:xfrm>
        </p:spPr>
        <p:txBody>
          <a:bodyPr vert="eaVert"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15189"/>
            <a:ext cx="7734300" cy="4961774"/>
          </a:xfrm>
        </p:spPr>
        <p:txBody>
          <a:bodyPr vert="eaVert"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9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3212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4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886600B4-E292-47EB-B1E7-D0B322074C89}" type="datetimeFigureOut">
              <a:rPr lang="cs-CZ" smtClean="0"/>
              <a:pPr/>
              <a:t>3. 6. 2021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3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73212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2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97135"/>
            <a:ext cx="5181600" cy="3679827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97135"/>
            <a:ext cx="5181600" cy="3679828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9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1257"/>
            <a:ext cx="10515600" cy="1325563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65350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44107"/>
            <a:ext cx="5157787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653507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44107"/>
            <a:ext cx="5183188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93800"/>
            <a:ext cx="3932237" cy="1125538"/>
          </a:xfrm>
        </p:spPr>
        <p:txBody>
          <a:bodyPr anchor="b"/>
          <a:lstStyle>
            <a:lvl1pPr>
              <a:defRPr sz="3200"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3800"/>
            <a:ext cx="6172200" cy="4667250"/>
          </a:xfrm>
        </p:spPr>
        <p:txBody>
          <a:bodyPr/>
          <a:lstStyle>
            <a:lvl1pPr>
              <a:defRPr sz="3200">
                <a:solidFill>
                  <a:srgbClr val="732120"/>
                </a:solidFill>
              </a:defRPr>
            </a:lvl1pPr>
            <a:lvl2pPr>
              <a:defRPr sz="2800">
                <a:solidFill>
                  <a:srgbClr val="732120"/>
                </a:solidFill>
              </a:defRPr>
            </a:lvl2pPr>
            <a:lvl3pPr>
              <a:defRPr sz="2400">
                <a:solidFill>
                  <a:srgbClr val="732120"/>
                </a:solidFill>
              </a:defRPr>
            </a:lvl3pPr>
            <a:lvl4pPr>
              <a:defRPr sz="2000">
                <a:solidFill>
                  <a:srgbClr val="732120"/>
                </a:solidFill>
              </a:defRPr>
            </a:lvl4pPr>
            <a:lvl5pPr>
              <a:defRPr sz="2000">
                <a:solidFill>
                  <a:srgbClr val="73212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49500"/>
            <a:ext cx="3932237" cy="3519488"/>
          </a:xfrm>
        </p:spPr>
        <p:txBody>
          <a:bodyPr/>
          <a:lstStyle>
            <a:lvl1pPr marL="0" indent="0">
              <a:buNone/>
              <a:defRPr sz="1600">
                <a:solidFill>
                  <a:srgbClr val="73212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3. 6. 2021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715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05099"/>
            <a:ext cx="10515600" cy="347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86600B4-E292-47EB-B1E7-D0B322074C89}" type="datetimeFigureOut">
              <a:rPr lang="cs-CZ" smtClean="0"/>
              <a:pPr/>
              <a:t>3. 6. 2021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0000"/>
            <a:ext cx="21907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56871" y="1418455"/>
            <a:ext cx="9144000" cy="2387600"/>
          </a:xfrm>
        </p:spPr>
        <p:txBody>
          <a:bodyPr>
            <a:normAutofit/>
          </a:bodyPr>
          <a:lstStyle/>
          <a:p>
            <a:r>
              <a:rPr lang="cs-CZ" sz="7200" dirty="0"/>
              <a:t>Centrum podpory vzdělávání</a:t>
            </a:r>
            <a:endParaRPr lang="cs-CZ" sz="7200" b="1" dirty="0"/>
          </a:p>
        </p:txBody>
      </p:sp>
      <p:pic>
        <p:nvPicPr>
          <p:cNvPr id="6" name="Obrázek 5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10600871" y="101357"/>
            <a:ext cx="1092200" cy="523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754879" y="75251"/>
            <a:ext cx="3030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581015" algn="l"/>
              </a:tabLst>
            </a:pPr>
            <a:r>
              <a:rPr lang="cs-CZ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FSR-ST-2020/006 Příprava a fungování Centra podpory vzdělávání</a:t>
            </a:r>
            <a:endParaRPr lang="cs-CZ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3709852" y="4214949"/>
            <a:ext cx="4728754" cy="21684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927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rgbClr val="73212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757647" y="624577"/>
            <a:ext cx="9910354" cy="15743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lvl="0" algn="just">
              <a:lnSpc>
                <a:spcPct val="100000"/>
              </a:lnSpc>
            </a:pP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</a:pPr>
            <a:r>
              <a:rPr lang="cs-CZ" sz="3600" b="1" dirty="0">
                <a:solidFill>
                  <a:srgbClr val="7321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Stěžejní činnosti:</a:t>
            </a:r>
          </a:p>
          <a:p>
            <a:pPr lvl="0" algn="just">
              <a:lnSpc>
                <a:spcPct val="100000"/>
              </a:lnSpc>
            </a:pPr>
            <a:r>
              <a:rPr lang="cs-CZ" sz="3600" dirty="0">
                <a:solidFill>
                  <a:srgbClr val="7321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vzdělávání pedagogických pracovníků </a:t>
            </a:r>
          </a:p>
          <a:p>
            <a:pPr lvl="0" algn="just">
              <a:lnSpc>
                <a:spcPct val="100000"/>
              </a:lnSpc>
            </a:pPr>
            <a:r>
              <a:rPr lang="cs-CZ" sz="3600" dirty="0">
                <a:solidFill>
                  <a:srgbClr val="7321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rozvoj dětí, žáků a studentů</a:t>
            </a:r>
          </a:p>
          <a:p>
            <a:pPr lvl="0" algn="just">
              <a:lnSpc>
                <a:spcPct val="100000"/>
              </a:lnSpc>
            </a:pPr>
            <a:r>
              <a:rPr lang="cs-CZ" sz="3600" dirty="0">
                <a:solidFill>
                  <a:srgbClr val="7321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základní a aplikovaný výzkum v oblasti vzdělávání</a:t>
            </a:r>
          </a:p>
          <a:p>
            <a:pPr lvl="0" algn="just">
              <a:lnSpc>
                <a:spcPct val="100000"/>
              </a:lnSpc>
            </a:pPr>
            <a:r>
              <a:rPr lang="cs-CZ" sz="3600" dirty="0">
                <a:solidFill>
                  <a:srgbClr val="7321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příprava a realizace strategických projektů </a:t>
            </a:r>
          </a:p>
          <a:p>
            <a:pPr lvl="0" algn="just">
              <a:lnSpc>
                <a:spcPct val="100000"/>
              </a:lnSpc>
            </a:pPr>
            <a:endParaRPr lang="cs-CZ" sz="3600" dirty="0">
              <a:solidFill>
                <a:srgbClr val="7321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</a:pPr>
            <a:endParaRPr lang="cs-CZ" sz="3600" dirty="0">
              <a:solidFill>
                <a:srgbClr val="7321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</a:pPr>
            <a:r>
              <a:rPr lang="cs-CZ" sz="3600" i="1" dirty="0">
                <a:solidFill>
                  <a:srgbClr val="7321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Všechny akce jsou pro účastníky zdarma!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93411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rgbClr val="73212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4" name="Obrázek 3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10600871" y="101357"/>
            <a:ext cx="1092200" cy="523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841966" y="101357"/>
            <a:ext cx="3196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581015" algn="l"/>
              </a:tabLst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FSR-ST-2020/006 Příprava a fungování Centra podpory vzdělávání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6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>
              <a:solidFill>
                <a:srgbClr val="732120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56754" y="1005118"/>
            <a:ext cx="11782697" cy="754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>
                <a:solidFill>
                  <a:srgbClr val="732120"/>
                </a:solidFill>
                <a:latin typeface="+mn-lt"/>
              </a:rPr>
              <a:t>1. Workshopy pro pedagogy 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- Realizace workshopů „na míru škole“</a:t>
            </a:r>
          </a:p>
          <a:p>
            <a:pPr marL="571500" indent="-571500" algn="ctr">
              <a:buFontTx/>
              <a:buChar char="-"/>
            </a:pPr>
            <a:r>
              <a:rPr lang="cs-CZ" sz="3600" dirty="0">
                <a:solidFill>
                  <a:srgbClr val="732120"/>
                </a:solidFill>
                <a:latin typeface="+mn-lt"/>
              </a:rPr>
              <a:t>Realizace workshopů v rámci nabízených témat</a:t>
            </a:r>
          </a:p>
          <a:p>
            <a:pPr marL="571500" indent="-571500" algn="ctr">
              <a:buFontTx/>
              <a:buChar char="-"/>
            </a:pPr>
            <a:r>
              <a:rPr lang="cs-CZ" sz="3600" dirty="0">
                <a:solidFill>
                  <a:srgbClr val="732120"/>
                </a:solidFill>
                <a:latin typeface="+mn-lt"/>
              </a:rPr>
              <a:t>Hledání vhodných lektorů z regionu.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Koordinátor aktivity: Mgr. Lucie </a:t>
            </a:r>
            <a:r>
              <a:rPr lang="cs-CZ" sz="3600" dirty="0" err="1">
                <a:solidFill>
                  <a:srgbClr val="732120"/>
                </a:solidFill>
                <a:latin typeface="+mn-lt"/>
              </a:rPr>
              <a:t>Blaštíková</a:t>
            </a:r>
            <a:r>
              <a:rPr lang="cs-CZ" sz="3600" dirty="0">
                <a:solidFill>
                  <a:srgbClr val="732120"/>
                </a:solidFill>
                <a:latin typeface="+mn-lt"/>
              </a:rPr>
              <a:t>, Ph.D. (blastikova@utb.cz)</a:t>
            </a:r>
          </a:p>
        </p:txBody>
      </p:sp>
      <p:pic>
        <p:nvPicPr>
          <p:cNvPr id="4" name="Obrázek 3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10600871" y="101357"/>
            <a:ext cx="1092200" cy="523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841966" y="101357"/>
            <a:ext cx="3196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581015" algn="l"/>
              </a:tabLst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FSR-ST-2020/006 Příprava a fungování Centra podpory vzdělávání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2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>
              <a:solidFill>
                <a:srgbClr val="732120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56754" y="1005118"/>
            <a:ext cx="11782697" cy="754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>
                <a:solidFill>
                  <a:srgbClr val="732120"/>
                </a:solidFill>
                <a:latin typeface="+mn-lt"/>
              </a:rPr>
              <a:t>2. Stáže pro pedagogy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- Realizace stáží „na míru pedagogům“</a:t>
            </a: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Hledání „škol dobré praxe“ nabízející stáže pro pedagogy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Koordinátor aktivity: Mgr. Eva </a:t>
            </a:r>
            <a:r>
              <a:rPr lang="cs-CZ" sz="3600" dirty="0" err="1">
                <a:solidFill>
                  <a:srgbClr val="732120"/>
                </a:solidFill>
                <a:latin typeface="+mn-lt"/>
              </a:rPr>
              <a:t>Klimecká</a:t>
            </a:r>
            <a:r>
              <a:rPr lang="cs-CZ" sz="3600" dirty="0">
                <a:solidFill>
                  <a:srgbClr val="732120"/>
                </a:solidFill>
                <a:latin typeface="+mn-lt"/>
              </a:rPr>
              <a:t>, Ph.D. (klimecka@utb.cz)</a:t>
            </a:r>
          </a:p>
        </p:txBody>
      </p:sp>
      <p:pic>
        <p:nvPicPr>
          <p:cNvPr id="4" name="Obrázek 3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10600871" y="101357"/>
            <a:ext cx="1092200" cy="523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841966" y="101357"/>
            <a:ext cx="3196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581015" algn="l"/>
              </a:tabLst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FSR-ST-2020/006 Příprava a fungování Centra podpory vzdělávání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5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>
              <a:solidFill>
                <a:srgbClr val="732120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04800" y="975360"/>
            <a:ext cx="11634651" cy="957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>
                <a:solidFill>
                  <a:srgbClr val="732120"/>
                </a:solidFill>
                <a:latin typeface="+mn-lt"/>
              </a:rPr>
              <a:t>3. A</a:t>
            </a:r>
            <a:r>
              <a:rPr lang="en-US" sz="3600" b="1" dirty="0">
                <a:solidFill>
                  <a:srgbClr val="732120"/>
                </a:solidFill>
                <a:latin typeface="+mn-lt"/>
              </a:rPr>
              <a:t>kc</a:t>
            </a:r>
            <a:r>
              <a:rPr lang="cs-CZ" sz="3600" b="1" dirty="0">
                <a:solidFill>
                  <a:srgbClr val="732120"/>
                </a:solidFill>
                <a:latin typeface="+mn-lt"/>
              </a:rPr>
              <a:t>e </a:t>
            </a:r>
            <a:r>
              <a:rPr lang="en-US" sz="3600" b="1" dirty="0">
                <a:solidFill>
                  <a:srgbClr val="732120"/>
                </a:solidFill>
                <a:latin typeface="+mn-lt"/>
              </a:rPr>
              <a:t>pro </a:t>
            </a:r>
            <a:r>
              <a:rPr lang="en-US" sz="3600" b="1" dirty="0" err="1">
                <a:solidFill>
                  <a:srgbClr val="732120"/>
                </a:solidFill>
                <a:latin typeface="+mn-lt"/>
              </a:rPr>
              <a:t>školy</a:t>
            </a:r>
            <a:endParaRPr lang="en-US" sz="3600" b="1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b="1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Akce pro školy jsou nabízeny spolupracujícím školám (mateřským, základním a středním) a budou realizovány v dopoledních hodinách ve dnech školního vyučování ve dvoudenním bloku. </a:t>
            </a:r>
          </a:p>
          <a:p>
            <a:pPr marL="457200" indent="-457200" algn="ctr">
              <a:buFontTx/>
              <a:buChar char="-"/>
            </a:pPr>
            <a:r>
              <a:rPr lang="cs-CZ" sz="3600" dirty="0">
                <a:solidFill>
                  <a:srgbClr val="732120"/>
                </a:solidFill>
                <a:latin typeface="+mn-lt"/>
              </a:rPr>
              <a:t>Nabídka školám (realizace akcí pro děti)</a:t>
            </a:r>
          </a:p>
          <a:p>
            <a:pPr marL="457200" indent="-457200" algn="ctr">
              <a:buFontTx/>
              <a:buChar char="-"/>
            </a:pPr>
            <a:r>
              <a:rPr lang="cs-CZ" sz="3600" dirty="0">
                <a:solidFill>
                  <a:srgbClr val="732120"/>
                </a:solidFill>
                <a:latin typeface="+mn-lt"/>
              </a:rPr>
              <a:t>Síťování lektorů spoluvytvářejících program akcí pro děti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Koordinátor aktivity: Mgr. Michal Navrátil (m1navratil@utb.cz)</a:t>
            </a:r>
          </a:p>
        </p:txBody>
      </p:sp>
      <p:pic>
        <p:nvPicPr>
          <p:cNvPr id="4" name="Obrázek 3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10600871" y="101357"/>
            <a:ext cx="1092200" cy="523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841966" y="101357"/>
            <a:ext cx="3196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581015" algn="l"/>
              </a:tabLst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FSR-ST-2020/006 Příprava a fungování Centra podpory vzdělávání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1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>
              <a:solidFill>
                <a:srgbClr val="732120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04800" y="1031244"/>
            <a:ext cx="11634651" cy="902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>
                <a:solidFill>
                  <a:srgbClr val="732120"/>
                </a:solidFill>
                <a:latin typeface="+mn-lt"/>
              </a:rPr>
              <a:t>4. Stáže pro žáky</a:t>
            </a:r>
            <a:endParaRPr lang="en-US" sz="3600" b="1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Paralelní studium žáka na vyšším stupni studia či specificky zaměřené škole, anebo stáže v instituci (včetně budoucích zaměstnavatelů.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Časová délka podpory jednoho žáka bude buď 20, nebo 40 hodin. 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Mgr. Michal Navrátil (m1navratil@utb.cz)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</p:txBody>
      </p:sp>
      <p:pic>
        <p:nvPicPr>
          <p:cNvPr id="4" name="Obrázek 3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10600871" y="101357"/>
            <a:ext cx="1092200" cy="523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841966" y="101357"/>
            <a:ext cx="3196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581015" algn="l"/>
              </a:tabLst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FSR-ST-2020/006 Příprava a fungování Centra podpory vzdělávání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1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>
              <a:solidFill>
                <a:srgbClr val="732120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04800" y="1031244"/>
            <a:ext cx="11634651" cy="902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>
                <a:solidFill>
                  <a:srgbClr val="732120"/>
                </a:solidFill>
                <a:latin typeface="+mn-lt"/>
              </a:rPr>
              <a:t>5. K</a:t>
            </a:r>
            <a:r>
              <a:rPr lang="en-US" sz="3600" b="1" dirty="0" err="1">
                <a:solidFill>
                  <a:srgbClr val="732120"/>
                </a:solidFill>
                <a:latin typeface="+mn-lt"/>
              </a:rPr>
              <a:t>onference</a:t>
            </a:r>
            <a:r>
              <a:rPr lang="cs-CZ" sz="3600" b="1" dirty="0">
                <a:solidFill>
                  <a:srgbClr val="732120"/>
                </a:solidFill>
                <a:latin typeface="+mn-lt"/>
              </a:rPr>
              <a:t> (pro žáky)</a:t>
            </a:r>
            <a:endParaRPr lang="en-US" sz="3600" b="1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b="1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Konference bude realizována na půdě FHS (podzim 2022). Jejím cílem bude nabídnout možnost prezentace a sdílení výsledků činnosti nadaných žáků mezi vrstevníky a odborníky z praxe. 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Koordinátor aktivity: Mgr. Michal Navrátil (m1navratil@utb.cz)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</p:txBody>
      </p:sp>
      <p:pic>
        <p:nvPicPr>
          <p:cNvPr id="4" name="Obrázek 3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10600871" y="101357"/>
            <a:ext cx="1092200" cy="523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841966" y="101357"/>
            <a:ext cx="3196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581015" algn="l"/>
              </a:tabLst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FSR-ST-2020/006 Příprava a fungování Centra podpory vzdělávání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085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>
              <a:solidFill>
                <a:srgbClr val="732120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04800" y="1031244"/>
            <a:ext cx="11634651" cy="902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>
                <a:solidFill>
                  <a:srgbClr val="732120"/>
                </a:solidFill>
                <a:latin typeface="+mn-lt"/>
              </a:rPr>
              <a:t>K</a:t>
            </a:r>
            <a:r>
              <a:rPr lang="en-US" sz="3600" b="1" dirty="0">
                <a:solidFill>
                  <a:srgbClr val="732120"/>
                </a:solidFill>
                <a:latin typeface="+mn-lt"/>
              </a:rPr>
              <a:t>on</a:t>
            </a:r>
            <a:r>
              <a:rPr lang="cs-CZ" sz="3600" b="1" dirty="0">
                <a:solidFill>
                  <a:srgbClr val="732120"/>
                </a:solidFill>
                <a:latin typeface="+mn-lt"/>
              </a:rPr>
              <a:t>takty</a:t>
            </a:r>
            <a:endParaRPr lang="en-US" sz="3600" b="1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b="1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Webovské stránky: Fakulta humanitních studií / Ústavy a centra fakulty / Centrum podpory vzdělávání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cpv@utb.cz</a:t>
            </a: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marek@utb.cz</a:t>
            </a: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blastikova@utb.cz</a:t>
            </a: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klimecka@utb.cz</a:t>
            </a:r>
          </a:p>
          <a:p>
            <a:pPr algn="ctr"/>
            <a:r>
              <a:rPr lang="cs-CZ" sz="3600" dirty="0">
                <a:solidFill>
                  <a:srgbClr val="732120"/>
                </a:solidFill>
                <a:latin typeface="+mn-lt"/>
              </a:rPr>
              <a:t>m1navratil@utb.cz</a:t>
            </a: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  <a:p>
            <a:pPr algn="ctr"/>
            <a:endParaRPr lang="cs-CZ" sz="3600" dirty="0">
              <a:solidFill>
                <a:srgbClr val="732120"/>
              </a:solidFill>
              <a:latin typeface="+mn-lt"/>
            </a:endParaRPr>
          </a:p>
        </p:txBody>
      </p:sp>
      <p:pic>
        <p:nvPicPr>
          <p:cNvPr id="4" name="Obrázek 3" descr="C:\Users\Uzivatel\Desktop\fhs loga4.jpg\fhs loga4.jpg\fhs loga4-00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2" t="42557" r="21546" b="44252"/>
          <a:stretch/>
        </p:blipFill>
        <p:spPr bwMode="auto">
          <a:xfrm>
            <a:off x="10600871" y="101357"/>
            <a:ext cx="1092200" cy="523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841966" y="101357"/>
            <a:ext cx="3196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581015" algn="l"/>
              </a:tabLst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FSR-ST-2020/006 Příprava a fungování Centra podpory vzdělávání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782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389</Words>
  <Application>Microsoft Office PowerPoint</Application>
  <PresentationFormat>Širokoúhlá obrazovka</PresentationFormat>
  <Paragraphs>65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Centrum podpory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Kolek</dc:creator>
  <cp:lastModifiedBy>Ivana Majíčková</cp:lastModifiedBy>
  <cp:revision>168</cp:revision>
  <dcterms:created xsi:type="dcterms:W3CDTF">2020-09-09T06:20:52Z</dcterms:created>
  <dcterms:modified xsi:type="dcterms:W3CDTF">2021-06-02T22:05:30Z</dcterms:modified>
</cp:coreProperties>
</file>