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60" r:id="rId3"/>
    <p:sldId id="262" r:id="rId4"/>
    <p:sldId id="257" r:id="rId5"/>
    <p:sldId id="263" r:id="rId6"/>
    <p:sldId id="261" r:id="rId7"/>
    <p:sldId id="258" r:id="rId8"/>
    <p:sldId id="264" r:id="rId9"/>
    <p:sldId id="259" r:id="rId10"/>
    <p:sldId id="272" r:id="rId11"/>
    <p:sldId id="266" r:id="rId12"/>
    <p:sldId id="265" r:id="rId13"/>
    <p:sldId id="267" r:id="rId14"/>
    <p:sldId id="268" r:id="rId15"/>
    <p:sldId id="269" r:id="rId16"/>
    <p:sldId id="271" r:id="rId17"/>
    <p:sldId id="270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5E7E6-9692-4EDA-82CC-8E1EF0229A6F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2F487-37A9-407D-919E-BBBC298073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0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2F487-37A9-407D-919E-BBBC2980736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52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2F487-37A9-407D-919E-BBBC2980736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8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E6137D-CE61-4451-844C-D111D120A2B2}" type="datetimeFigureOut">
              <a:rPr lang="cs-CZ" smtClean="0"/>
              <a:t>1. 6. 2021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ABDB2B-8BE4-4B04-8899-60561FC1905E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zs.cz/programy-si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node_cs" TargetMode="External"/><Relationship Id="rId2" Type="http://schemas.openxmlformats.org/officeDocument/2006/relationships/hyperlink" Target="https://www.etwinning.net/cz/pub/abou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twinning.net/cz/pub/index.htm" TargetMode="External"/><Relationship Id="rId4" Type="http://schemas.openxmlformats.org/officeDocument/2006/relationships/hyperlink" Target="https://www.dzs.cz/program/etwinn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zs.cz/program/akademicka-informacni-agentur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erasmusplus.cz/cz/projekty-spoluprace-skolni-vzdelavani-ms-zs-ss/" TargetMode="External"/><Relationship Id="rId2" Type="http://schemas.openxmlformats.org/officeDocument/2006/relationships/hyperlink" Target="https://www.dzs.cz/program/erasm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andem-org.eu/partner/index.php?instituce=&amp;land=de&amp;druh=15&amp;vek_od=0&amp;vek_do=99&amp;text" TargetMode="External"/><Relationship Id="rId2" Type="http://schemas.openxmlformats.org/officeDocument/2006/relationships/hyperlink" Target="http://tandem-org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ndem-org.cz/uploads/file/2954_725804270_publikace-financovani-2021-final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ondbudoucnosti.cz/aktuality/aktuality/digitalne-nebo-venku-mimoradna-podpora-cesko-nemeckych-projektu-v-dobe-koronavirove-pandemie" TargetMode="External"/><Relationship Id="rId2" Type="http://schemas.openxmlformats.org/officeDocument/2006/relationships/hyperlink" Target="http://www.fb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ethe.de/ins/cz/cs/spr/unt/for/deu/stp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3789040"/>
            <a:ext cx="6840760" cy="1008112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Možnosti získání dotací z jiných zdrojů (Erasmus+, Fond budoucnosti aj.)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5085184"/>
            <a:ext cx="6400800" cy="64807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Adéla Botková</a:t>
            </a:r>
          </a:p>
          <a:p>
            <a:r>
              <a:rPr lang="cs-CZ" dirty="0"/>
              <a:t>ZŠ Ostrožská Nová Ves</a:t>
            </a:r>
          </a:p>
        </p:txBody>
      </p:sp>
    </p:spTree>
    <p:extLst>
      <p:ext uri="{BB962C8B-B14F-4D97-AF65-F5344CB8AC3E}">
        <p14:creationId xmlns:p14="http://schemas.microsoft.com/office/powerpoint/2010/main" val="2854504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914400"/>
          </a:xfrm>
        </p:spPr>
        <p:txBody>
          <a:bodyPr/>
          <a:lstStyle/>
          <a:p>
            <a:r>
              <a:rPr lang="cs-CZ" dirty="0"/>
              <a:t>Uskutečněné pobyty/projekty</a:t>
            </a:r>
          </a:p>
        </p:txBody>
      </p:sp>
    </p:spTree>
    <p:extLst>
      <p:ext uri="{BB962C8B-B14F-4D97-AF65-F5344CB8AC3E}">
        <p14:creationId xmlns:p14="http://schemas.microsoft.com/office/powerpoint/2010/main" val="194653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Goethe Institut</a:t>
            </a:r>
            <a:br>
              <a:rPr lang="de-DE" dirty="0"/>
            </a:br>
            <a:r>
              <a:rPr lang="cs-CZ" dirty="0"/>
              <a:t>Stipendium pro učitele NJ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2880320"/>
          </a:xfrm>
        </p:spPr>
        <p:txBody>
          <a:bodyPr/>
          <a:lstStyle/>
          <a:p>
            <a:r>
              <a:rPr lang="cs-CZ" dirty="0"/>
              <a:t>Kombinovaný seminář: </a:t>
            </a:r>
            <a:r>
              <a:rPr lang="cs-CZ" dirty="0" err="1"/>
              <a:t>Landeskunde</a:t>
            </a:r>
            <a:r>
              <a:rPr lang="cs-CZ" dirty="0"/>
              <a:t>/</a:t>
            </a:r>
            <a:r>
              <a:rPr lang="cs-CZ" dirty="0" err="1"/>
              <a:t>Methodik</a:t>
            </a:r>
            <a:r>
              <a:rPr lang="cs-CZ" dirty="0"/>
              <a:t>/Didaktik pro zahraniční učitele NJ</a:t>
            </a:r>
          </a:p>
          <a:p>
            <a:pPr marL="0" indent="0">
              <a:buNone/>
            </a:pPr>
            <a:r>
              <a:rPr lang="cs-CZ" dirty="0"/>
              <a:t>   3týdenní seminář v červenci 2007, Mnichov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Fokus </a:t>
            </a:r>
            <a:r>
              <a:rPr lang="cs-CZ" dirty="0" err="1"/>
              <a:t>Grundschule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2týdenní kurz v srpnu 2016, Drážďany</a:t>
            </a:r>
          </a:p>
        </p:txBody>
      </p:sp>
    </p:spTree>
    <p:extLst>
      <p:ext uri="{BB962C8B-B14F-4D97-AF65-F5344CB8AC3E}">
        <p14:creationId xmlns:p14="http://schemas.microsoft.com/office/powerpoint/2010/main" val="1998254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e-</a:t>
            </a:r>
            <a:r>
              <a:rPr lang="cs-CZ" dirty="0" err="1"/>
              <a:t>Twinningový</a:t>
            </a:r>
            <a:r>
              <a:rPr lang="cs-CZ" dirty="0"/>
              <a:t> projekt </a:t>
            </a:r>
            <a:br>
              <a:rPr lang="cs-CZ" dirty="0"/>
            </a:br>
            <a:r>
              <a:rPr lang="cs-CZ" dirty="0"/>
              <a:t>Sport = 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2736304"/>
          </a:xfrm>
        </p:spPr>
        <p:txBody>
          <a:bodyPr>
            <a:normAutofit/>
          </a:bodyPr>
          <a:lstStyle/>
          <a:p>
            <a:r>
              <a:rPr lang="cs-CZ" dirty="0"/>
              <a:t>2008/2009</a:t>
            </a:r>
          </a:p>
          <a:p>
            <a:r>
              <a:rPr lang="cs-CZ" dirty="0"/>
              <a:t>partnerská škola: Slovinsko, Lublaň</a:t>
            </a:r>
          </a:p>
          <a:p>
            <a:r>
              <a:rPr lang="cs-CZ" dirty="0"/>
              <a:t>projekt bez finanční podpory, hrazen z vlastních zdrojů</a:t>
            </a:r>
          </a:p>
          <a:p>
            <a:r>
              <a:rPr lang="cs-CZ" dirty="0"/>
              <a:t>dva pětidenní výměnné pobyty žáků v ČR a Slovinsku</a:t>
            </a:r>
          </a:p>
          <a:p>
            <a:r>
              <a:rPr lang="cs-CZ" dirty="0"/>
              <a:t>vycestovalo 12 žáků, 2 učitelé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206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AIA: </a:t>
            </a:r>
            <a:r>
              <a:rPr lang="cs-CZ" dirty="0"/>
              <a:t>Hospitační stáž v Bavorsku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8229600" cy="1152128"/>
          </a:xfrm>
        </p:spPr>
        <p:txBody>
          <a:bodyPr/>
          <a:lstStyle/>
          <a:p>
            <a:r>
              <a:rPr lang="cs-CZ" dirty="0"/>
              <a:t>hospitační stáž na základní škole v Bavorsku</a:t>
            </a:r>
          </a:p>
          <a:p>
            <a:pPr marL="0" indent="0">
              <a:buNone/>
            </a:pPr>
            <a:r>
              <a:rPr lang="cs-CZ" dirty="0"/>
              <a:t>    červenec 2009,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Abbach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76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Projekt </a:t>
            </a:r>
            <a:r>
              <a:rPr lang="cs-CZ" dirty="0" err="1"/>
              <a:t>Comenius</a:t>
            </a:r>
            <a:br>
              <a:rPr lang="cs-CZ" dirty="0"/>
            </a:br>
            <a:r>
              <a:rPr lang="cs-CZ" dirty="0"/>
              <a:t>Uvědomělé děti = zdravý svět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273630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2010–2012</a:t>
            </a:r>
          </a:p>
          <a:p>
            <a:r>
              <a:rPr lang="cs-CZ" dirty="0"/>
              <a:t>bilaterální projekt (ČR, Slovinsko)</a:t>
            </a:r>
          </a:p>
          <a:p>
            <a:r>
              <a:rPr lang="cs-CZ" dirty="0"/>
              <a:t>koordinátor projektu: ČR</a:t>
            </a:r>
          </a:p>
          <a:p>
            <a:r>
              <a:rPr lang="cs-CZ" dirty="0"/>
              <a:t>finanční podpora 14 500 EUR</a:t>
            </a:r>
          </a:p>
          <a:p>
            <a:r>
              <a:rPr lang="cs-CZ" dirty="0"/>
              <a:t>dva desetidenní výměnné pobyty v ČR a Slovinsku </a:t>
            </a:r>
          </a:p>
          <a:p>
            <a:r>
              <a:rPr lang="cs-CZ" dirty="0"/>
              <a:t>vycestovalo 16 žáků, 2 učitelé</a:t>
            </a:r>
          </a:p>
        </p:txBody>
      </p:sp>
    </p:spTree>
    <p:extLst>
      <p:ext uri="{BB962C8B-B14F-4D97-AF65-F5344CB8AC3E}">
        <p14:creationId xmlns:p14="http://schemas.microsoft.com/office/powerpoint/2010/main" val="2475143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Projekty podpořené Česko-německým fondem budoucnosti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352839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celkem 7 úspěšných projektových žádostí (6 uskutečněných projektů) od roku 2013 </a:t>
            </a:r>
          </a:p>
          <a:p>
            <a:r>
              <a:rPr lang="cs-CZ" dirty="0"/>
              <a:t>celková finanční podpora ve výši: 1335 000 Kč</a:t>
            </a:r>
          </a:p>
          <a:p>
            <a:r>
              <a:rPr lang="cs-CZ" dirty="0"/>
              <a:t>partnerská škola: Gymnázium Romaina Rollanda </a:t>
            </a:r>
          </a:p>
          <a:p>
            <a:pPr marL="0" indent="0">
              <a:buNone/>
            </a:pPr>
            <a:r>
              <a:rPr lang="cs-CZ" dirty="0"/>
              <a:t>   v Drážďanech</a:t>
            </a:r>
          </a:p>
          <a:p>
            <a:r>
              <a:rPr lang="cs-CZ" dirty="0"/>
              <a:t>výměnné pobyty pro větší skupinu žáků (cca 20) </a:t>
            </a:r>
          </a:p>
          <a:p>
            <a:pPr marL="0" indent="0">
              <a:buNone/>
            </a:pPr>
            <a:r>
              <a:rPr lang="cs-CZ" dirty="0"/>
              <a:t>    v délce 9 dní</a:t>
            </a:r>
          </a:p>
          <a:p>
            <a:r>
              <a:rPr lang="cs-CZ" dirty="0"/>
              <a:t>dosud vycestovalo cca 120 žáků, 5 učitelů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9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4456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2012/2013 Hej příteli, tvůj jazyk zní fakt skvěle!</a:t>
            </a:r>
          </a:p>
          <a:p>
            <a:pPr marL="0" indent="0">
              <a:buNone/>
            </a:pPr>
            <a:r>
              <a:rPr lang="cs-CZ" dirty="0"/>
              <a:t>finanční podpora: 140 000 Kč</a:t>
            </a:r>
          </a:p>
          <a:p>
            <a:pPr marL="0" indent="0">
              <a:buNone/>
            </a:pPr>
            <a:r>
              <a:rPr lang="cs-CZ" dirty="0"/>
              <a:t>2013/2014 Být jiný neznamená být špatný! (prevence xenofobie, antisemitismu a rasismu) </a:t>
            </a:r>
          </a:p>
          <a:p>
            <a:pPr marL="0" indent="0">
              <a:buNone/>
            </a:pPr>
            <a:r>
              <a:rPr lang="cs-CZ" dirty="0"/>
              <a:t>finanční podpora: 140 000 Kč</a:t>
            </a:r>
          </a:p>
          <a:p>
            <a:pPr marL="0" indent="0">
              <a:buNone/>
            </a:pPr>
            <a:r>
              <a:rPr lang="cs-CZ" dirty="0"/>
              <a:t>2014/2015 Ne, na začátku může znamenat výhru na celý život.(drogová prevence)</a:t>
            </a:r>
          </a:p>
          <a:p>
            <a:pPr marL="0" indent="0">
              <a:buNone/>
            </a:pPr>
            <a:r>
              <a:rPr lang="cs-CZ" dirty="0"/>
              <a:t>finanční podpora: 190 000 Kč</a:t>
            </a:r>
          </a:p>
          <a:p>
            <a:pPr marL="0" indent="0">
              <a:buNone/>
            </a:pPr>
            <a:r>
              <a:rPr lang="cs-CZ" dirty="0"/>
              <a:t>2015/2016 a 2016/2017 Evropa 21. století </a:t>
            </a:r>
          </a:p>
          <a:p>
            <a:pPr marL="0" indent="0">
              <a:buNone/>
            </a:pPr>
            <a:r>
              <a:rPr lang="cs-CZ" dirty="0"/>
              <a:t>finanční podpora: 189 000 Kč</a:t>
            </a:r>
          </a:p>
          <a:p>
            <a:pPr marL="0" indent="0">
              <a:buNone/>
            </a:pPr>
            <a:r>
              <a:rPr lang="cs-CZ" dirty="0"/>
              <a:t>2017/2018 Žijeme v mediální realitě.</a:t>
            </a:r>
          </a:p>
          <a:p>
            <a:pPr marL="0" indent="0">
              <a:buNone/>
            </a:pPr>
            <a:r>
              <a:rPr lang="cs-CZ" dirty="0"/>
              <a:t>finanční podpora: 233 000 Kč</a:t>
            </a:r>
          </a:p>
          <a:p>
            <a:pPr marL="0" indent="0">
              <a:buNone/>
            </a:pPr>
            <a:r>
              <a:rPr lang="cs-CZ" dirty="0"/>
              <a:t>2018/2019 Vize dobrého sousedství.</a:t>
            </a:r>
          </a:p>
          <a:p>
            <a:pPr marL="0" indent="0">
              <a:buNone/>
            </a:pPr>
            <a:r>
              <a:rPr lang="cs-CZ" dirty="0"/>
              <a:t>finanční podpora: 210 000 Kč</a:t>
            </a:r>
          </a:p>
          <a:p>
            <a:pPr marL="0" indent="0">
              <a:buNone/>
            </a:pPr>
            <a:r>
              <a:rPr lang="cs-CZ" dirty="0"/>
              <a:t>2019/2020 Aby se inkluze stala běžnou záležitostí</a:t>
            </a:r>
          </a:p>
          <a:p>
            <a:pPr marL="0" indent="0">
              <a:buNone/>
            </a:pPr>
            <a:r>
              <a:rPr lang="cs-CZ" dirty="0"/>
              <a:t>finanční podpora: 233 000 Kč</a:t>
            </a:r>
          </a:p>
        </p:txBody>
      </p:sp>
    </p:spTree>
    <p:extLst>
      <p:ext uri="{BB962C8B-B14F-4D97-AF65-F5344CB8AC3E}">
        <p14:creationId xmlns:p14="http://schemas.microsoft.com/office/powerpoint/2010/main" val="3672105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Erasmus+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Mezinárodní vzdělávací aktivity:</a:t>
            </a:r>
          </a:p>
          <a:p>
            <a:pPr marL="0" indent="0">
              <a:buNone/>
            </a:pPr>
            <a:r>
              <a:rPr lang="cs-CZ" dirty="0"/>
              <a:t>krátkodobá společná školení pracovníků</a:t>
            </a:r>
          </a:p>
          <a:p>
            <a:pPr marL="0" indent="0">
              <a:buNone/>
            </a:pPr>
            <a:r>
              <a:rPr lang="cs-CZ" dirty="0"/>
              <a:t>krátkodobé výměnné pobyty žáků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2014–2017 Paliva budoucnosti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koordinátorská</a:t>
            </a:r>
            <a:r>
              <a:rPr lang="cs-CZ" dirty="0"/>
              <a:t> škola: UK + 5 partnerských zemí</a:t>
            </a:r>
          </a:p>
          <a:p>
            <a:pPr marL="0" indent="0">
              <a:buNone/>
            </a:pPr>
            <a:r>
              <a:rPr lang="cs-CZ" dirty="0"/>
              <a:t>   finanční příspěvek 42 855 EUR</a:t>
            </a:r>
          </a:p>
          <a:p>
            <a:pPr marL="0" indent="0">
              <a:buNone/>
            </a:pPr>
            <a:r>
              <a:rPr lang="cs-CZ" dirty="0"/>
              <a:t>   (20 žáků a 20 učitelů)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2019–2020 (prodloužení do 2021) Společné vzdělávání: Evropa – společenství hodnot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koordinátorská</a:t>
            </a:r>
            <a:r>
              <a:rPr lang="cs-CZ" dirty="0"/>
              <a:t> škola: Španělsko + 5 partnerských zemí</a:t>
            </a:r>
          </a:p>
          <a:p>
            <a:pPr marL="0" indent="0">
              <a:buNone/>
            </a:pPr>
            <a:r>
              <a:rPr lang="cs-CZ" dirty="0"/>
              <a:t>   finanční příspěvek: 31 815 EUR</a:t>
            </a:r>
          </a:p>
          <a:p>
            <a:pPr marL="0" indent="0">
              <a:buNone/>
            </a:pPr>
            <a:r>
              <a:rPr lang="cs-CZ" dirty="0"/>
              <a:t>   (20 žáků a 10 učitelů)</a:t>
            </a:r>
          </a:p>
        </p:txBody>
      </p:sp>
    </p:spTree>
    <p:extLst>
      <p:ext uri="{BB962C8B-B14F-4D97-AF65-F5344CB8AC3E}">
        <p14:creationId xmlns:p14="http://schemas.microsoft.com/office/powerpoint/2010/main" val="715697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Získané finance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29600" cy="1512168"/>
          </a:xfrm>
        </p:spPr>
        <p:txBody>
          <a:bodyPr/>
          <a:lstStyle/>
          <a:p>
            <a:r>
              <a:rPr lang="cs-CZ" dirty="0"/>
              <a:t>Fond budoucnosti: 1 335 000 Kč</a:t>
            </a:r>
          </a:p>
          <a:p>
            <a:r>
              <a:rPr lang="cs-CZ" dirty="0"/>
              <a:t>Evropská komise</a:t>
            </a:r>
            <a:r>
              <a:rPr lang="cs-CZ"/>
              <a:t>: 89 170 </a:t>
            </a:r>
            <a:r>
              <a:rPr lang="cs-CZ" dirty="0"/>
              <a:t>EUR (</a:t>
            </a:r>
            <a:r>
              <a:rPr lang="cs-CZ"/>
              <a:t>cca 2 318 </a:t>
            </a:r>
            <a:r>
              <a:rPr lang="cs-CZ" dirty="0"/>
              <a:t>420 Kč)</a:t>
            </a:r>
          </a:p>
          <a:p>
            <a:r>
              <a:rPr lang="cs-CZ" dirty="0"/>
              <a:t>Celkem 3 673 420 Kč v letech 2010–2020</a:t>
            </a:r>
          </a:p>
        </p:txBody>
      </p:sp>
    </p:spTree>
    <p:extLst>
      <p:ext uri="{BB962C8B-B14F-4D97-AF65-F5344CB8AC3E}">
        <p14:creationId xmlns:p14="http://schemas.microsoft.com/office/powerpoint/2010/main" val="359284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Dům zahraničních služeb (DZS)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3456384"/>
          </a:xfrm>
        </p:spPr>
        <p:txBody>
          <a:bodyPr>
            <a:normAutofit/>
          </a:bodyPr>
          <a:lstStyle/>
          <a:p>
            <a:r>
              <a:rPr lang="cs-CZ" dirty="0"/>
              <a:t>otvírá dveře do mezinárodního vzdělávání</a:t>
            </a:r>
          </a:p>
          <a:p>
            <a:r>
              <a:rPr lang="cs-CZ" dirty="0"/>
              <a:t>administruje řadu mezinárodních programů (12) a sítí (9)</a:t>
            </a:r>
          </a:p>
          <a:p>
            <a:r>
              <a:rPr lang="cs-CZ" dirty="0"/>
              <a:t>spolupráce států Evropské unie, zaměření na specifické regiony nebo na propagaci českého školství,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</a:t>
            </a:r>
            <a:r>
              <a:rPr lang="cs-CZ" dirty="0"/>
              <a:t> kultury </a:t>
            </a:r>
            <a:r>
              <a:rPr lang="de-DE" dirty="0"/>
              <a:t>a </a:t>
            </a:r>
            <a:r>
              <a:rPr lang="cs-CZ" dirty="0"/>
              <a:t>jazyka v zahraničí</a:t>
            </a: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Programy a sítě | Dům zahraniční spolupráce (dzs.cz)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65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cs-CZ" dirty="0"/>
              <a:t>Osobní zkušenosti</a:t>
            </a:r>
          </a:p>
        </p:txBody>
      </p:sp>
    </p:spTree>
    <p:extLst>
      <p:ext uri="{BB962C8B-B14F-4D97-AF65-F5344CB8AC3E}">
        <p14:creationId xmlns:p14="http://schemas.microsoft.com/office/powerpoint/2010/main" val="321197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eTwinning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>
                <a:hlinkClick r:id="rId2"/>
              </a:rPr>
              <a:t>eTwinning</a:t>
            </a:r>
            <a:r>
              <a:rPr lang="cs-CZ" dirty="0"/>
              <a:t> (společenství evropských škol)</a:t>
            </a:r>
          </a:p>
          <a:p>
            <a:r>
              <a:rPr lang="cs-CZ" dirty="0"/>
              <a:t>platforma pro vzájemnou komunikaci a spolupráci evropských škol</a:t>
            </a:r>
          </a:p>
          <a:p>
            <a:r>
              <a:rPr lang="cs-CZ" dirty="0"/>
              <a:t>možnost zapojovat se do projektů a sdílet své nápady</a:t>
            </a:r>
          </a:p>
          <a:p>
            <a:r>
              <a:rPr lang="cs-CZ" dirty="0"/>
              <a:t>zahájen v roce 2005 jako hlavní aktivita </a:t>
            </a:r>
          </a:p>
          <a:p>
            <a:pPr marL="0" indent="0">
              <a:buNone/>
            </a:pPr>
            <a:r>
              <a:rPr lang="cs-CZ" dirty="0"/>
              <a:t>  e-</a:t>
            </a:r>
            <a:r>
              <a:rPr lang="cs-CZ" dirty="0" err="1"/>
              <a:t>learningového</a:t>
            </a:r>
            <a:r>
              <a:rPr lang="cs-CZ" dirty="0"/>
              <a:t> programu Evropské komise</a:t>
            </a:r>
          </a:p>
          <a:p>
            <a:r>
              <a:rPr lang="cs-CZ" dirty="0"/>
              <a:t>od roku 2014 je nedílnou součástí programu </a:t>
            </a:r>
            <a:r>
              <a:rPr lang="cs-CZ" dirty="0">
                <a:hlinkClick r:id="rId3"/>
              </a:rPr>
              <a:t>Erasmus+</a:t>
            </a:r>
            <a:endParaRPr lang="cs-CZ" dirty="0"/>
          </a:p>
          <a:p>
            <a:pPr marL="0" indent="0">
              <a:buNone/>
            </a:pPr>
            <a:endParaRPr lang="cs-CZ" dirty="0">
              <a:hlinkClick r:id="rId4"/>
            </a:endParaRPr>
          </a:p>
          <a:p>
            <a:pPr marL="0" indent="0">
              <a:buNone/>
            </a:pPr>
            <a:r>
              <a:rPr lang="cs-CZ" dirty="0" err="1">
                <a:hlinkClick r:id="rId4"/>
              </a:rPr>
              <a:t>eTwinning</a:t>
            </a:r>
            <a:r>
              <a:rPr lang="cs-CZ" dirty="0">
                <a:hlinkClick r:id="rId4"/>
              </a:rPr>
              <a:t> | Dům zahraniční spolupráce (dzs.cz)</a:t>
            </a:r>
            <a:endParaRPr lang="cs-CZ" dirty="0"/>
          </a:p>
          <a:p>
            <a:pPr marL="0" indent="0">
              <a:buNone/>
            </a:pPr>
            <a:endParaRPr lang="cs-CZ" dirty="0">
              <a:hlinkClick r:id="rId5"/>
            </a:endParaRPr>
          </a:p>
          <a:p>
            <a:pPr marL="0" indent="0">
              <a:buNone/>
            </a:pPr>
            <a:r>
              <a:rPr lang="cs-CZ" dirty="0">
                <a:hlinkClick r:id="rId5"/>
              </a:rPr>
              <a:t>https://www.etwinning.net/cz/pub/index.htm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60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Akademická informační Agentura (AIA)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276872"/>
            <a:ext cx="8229600" cy="2520280"/>
          </a:xfrm>
        </p:spPr>
        <p:txBody>
          <a:bodyPr/>
          <a:lstStyle/>
          <a:p>
            <a:r>
              <a:rPr lang="cs-CZ" dirty="0"/>
              <a:t>nabídky stipendijních pobytů v zahraničí na základě mezinárodních bilaterálních smluv</a:t>
            </a: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Akademická informační agentura | Dům zahraniční spolupráce (dzs.cz)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993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Comenius</a:t>
            </a:r>
            <a:r>
              <a:rPr lang="cs-CZ" dirty="0"/>
              <a:t>/Erasmus+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spolupráce a mobilita ve všech sférách vzdělávání, </a:t>
            </a:r>
          </a:p>
          <a:p>
            <a:pPr marL="0" indent="0">
              <a:buNone/>
            </a:pPr>
            <a:r>
              <a:rPr lang="cs-CZ" dirty="0"/>
              <a:t>   v odborné přípravě a v oblasti sportu a mládeže</a:t>
            </a:r>
          </a:p>
          <a:p>
            <a:r>
              <a:rPr lang="cs-CZ" dirty="0"/>
              <a:t>určeno pro jednotlivce z řad studentů, učitelů nebo dobrovolníků a organizace (školy, mládežnické a nevládní organizace)</a:t>
            </a: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Erasmus+ | Dům zahraniční spolupráce (dzs.cz)</a:t>
            </a:r>
            <a:endParaRPr lang="cs-CZ" dirty="0"/>
          </a:p>
          <a:p>
            <a:pPr marL="0" indent="0">
              <a:buNone/>
            </a:pPr>
            <a:endParaRPr lang="cs-CZ" u="sng" dirty="0">
              <a:hlinkClick r:id="rId3"/>
            </a:endParaRPr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https://www.naerasmusplus.cz/cz/projekty-spoluprace-skolni-vzdelavani-ms-zs-ss/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89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Tandem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koordinační centrum česko-německých výměn mládeže Tandem v Plzni (ZČU) a v Řezně</a:t>
            </a:r>
          </a:p>
          <a:p>
            <a:r>
              <a:rPr lang="cs-CZ" dirty="0"/>
              <a:t>poradenské služby a podpora česko-německých výměn mládeže a mezinárodní spolupráce v oblasti práce s mládeží</a:t>
            </a:r>
          </a:p>
          <a:p>
            <a:r>
              <a:rPr lang="cs-CZ" dirty="0"/>
              <a:t>cílem je setkávání mladých lidí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>
                <a:hlinkClick r:id="rId2"/>
              </a:rPr>
              <a:t>http://tandem-org.cz/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Česko-německá kontaktní databáze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https://tandem-org.eu/partner/index.php?instituce=&amp;land=de&amp;druh=15&amp;vek_od=0&amp;vek_do=99&amp;text</a:t>
            </a:r>
            <a:r>
              <a:rPr lang="cs-CZ" dirty="0"/>
              <a:t>=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Microsoft Word - publikace_financovani_2021 (tandem-org.cz)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80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Česko-německý fond budoucnosti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podporuje projekty, které svádějí dohromady lidi obou zemí, které umožňují a prohlubují pohledy do jejich světů, do společné kultury a dějin</a:t>
            </a:r>
          </a:p>
          <a:p>
            <a:r>
              <a:rPr lang="cs-CZ" dirty="0"/>
              <a:t>od roku 1998 poskytl Fond budoucnosti dohromady bezmála 63,5 milionů eur na zhruba 11 600 projektů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http://www.fb.cz/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3"/>
              </a:rPr>
              <a:t>http://fondbudoucnosti.cz/aktuality/aktuality/digitalne-nebo-venku-mimoradna-podpora-cesko-nemeckych-projektu-v-dobe-koronavirove-pandemie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13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Goethe-Institut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bohatá nabídka dalšího vzdělávání pro učitele němčiny (kurzy v ČR, SRN, on-line)</a:t>
            </a:r>
          </a:p>
          <a:p>
            <a:r>
              <a:rPr lang="cs-CZ" dirty="0"/>
              <a:t>stipendia </a:t>
            </a:r>
          </a:p>
          <a:p>
            <a:pPr marL="0" indent="0">
              <a:buNone/>
            </a:pPr>
            <a:endParaRPr lang="cs-CZ" u="sng" dirty="0">
              <a:hlinkClick r:id="rId2"/>
            </a:endParaRPr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https://www.goethe.de/ins/cz/cs/spr/unt/for/deu/stp.html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366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Vlastní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70C0"/>
      </a:hlink>
      <a:folHlink>
        <a:srgbClr val="0070C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426</TotalTime>
  <Words>850</Words>
  <Application>Microsoft Office PowerPoint</Application>
  <PresentationFormat>Předvádění na obrazovce (4:3)</PresentationFormat>
  <Paragraphs>126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Bookman Old Style</vt:lpstr>
      <vt:lpstr>Calibri</vt:lpstr>
      <vt:lpstr>Gill Sans MT</vt:lpstr>
      <vt:lpstr>Wingdings</vt:lpstr>
      <vt:lpstr>Wingdings 3</vt:lpstr>
      <vt:lpstr>Původ</vt:lpstr>
      <vt:lpstr>Možnosti získání dotací z jiných zdrojů (Erasmus+, Fond budoucnosti aj.) </vt:lpstr>
      <vt:lpstr>Dům zahraničních služeb (DZS)</vt:lpstr>
      <vt:lpstr>Osobní zkušenosti</vt:lpstr>
      <vt:lpstr>eTwinning</vt:lpstr>
      <vt:lpstr>Akademická informační Agentura (AIA)</vt:lpstr>
      <vt:lpstr>Comenius/Erasmus+</vt:lpstr>
      <vt:lpstr>Tandem</vt:lpstr>
      <vt:lpstr>Česko-německý fond budoucnosti</vt:lpstr>
      <vt:lpstr>Goethe-Institut</vt:lpstr>
      <vt:lpstr>Uskutečněné pobyty/projekty</vt:lpstr>
      <vt:lpstr>Goethe Institut Stipendium pro učitele NJ</vt:lpstr>
      <vt:lpstr>e-Twinningový projekt  Sport = Akce</vt:lpstr>
      <vt:lpstr>AIA: Hospitační stáž v Bavorsku</vt:lpstr>
      <vt:lpstr>Projekt Comenius Uvědomělé děti = zdravý svět </vt:lpstr>
      <vt:lpstr>Projekty podpořené Česko-německým fondem budoucnosti</vt:lpstr>
      <vt:lpstr>Prezentace aplikace PowerPoint</vt:lpstr>
      <vt:lpstr>Erasmus+</vt:lpstr>
      <vt:lpstr>Získané finance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 získání dotací  z jiných zdrojů</dc:title>
  <dc:creator>Admin</dc:creator>
  <cp:lastModifiedBy>Ivana Majíčková</cp:lastModifiedBy>
  <cp:revision>31</cp:revision>
  <dcterms:created xsi:type="dcterms:W3CDTF">2021-05-27T09:17:58Z</dcterms:created>
  <dcterms:modified xsi:type="dcterms:W3CDTF">2021-06-01T16:55:30Z</dcterms:modified>
</cp:coreProperties>
</file>