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59" r:id="rId4"/>
    <p:sldId id="270" r:id="rId5"/>
    <p:sldId id="265" r:id="rId6"/>
    <p:sldId id="263" r:id="rId7"/>
    <p:sldId id="283" r:id="rId8"/>
    <p:sldId id="262" r:id="rId9"/>
    <p:sldId id="268" r:id="rId10"/>
    <p:sldId id="271" r:id="rId11"/>
    <p:sldId id="276" r:id="rId12"/>
    <p:sldId id="272" r:id="rId13"/>
    <p:sldId id="273" r:id="rId14"/>
    <p:sldId id="274" r:id="rId15"/>
    <p:sldId id="275" r:id="rId16"/>
    <p:sldId id="269" r:id="rId17"/>
    <p:sldId id="277" r:id="rId18"/>
    <p:sldId id="278" r:id="rId19"/>
    <p:sldId id="279" r:id="rId20"/>
    <p:sldId id="280" r:id="rId21"/>
    <p:sldId id="281" r:id="rId22"/>
    <p:sldId id="282" r:id="rId23"/>
    <p:sldId id="285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E47F-2322-4412-8E2B-50789EC6D2DE}" type="datetimeFigureOut">
              <a:rPr lang="cs-CZ" smtClean="0"/>
              <a:pPr/>
              <a:t>1. 6. 2021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1F6D556-995D-4E7D-ABDE-A2239DEA1F9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E47F-2322-4412-8E2B-50789EC6D2DE}" type="datetimeFigureOut">
              <a:rPr lang="cs-CZ" smtClean="0"/>
              <a:pPr/>
              <a:t>1. 6. 2021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6D556-995D-4E7D-ABDE-A2239DEA1F9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E47F-2322-4412-8E2B-50789EC6D2DE}" type="datetimeFigureOut">
              <a:rPr lang="cs-CZ" smtClean="0"/>
              <a:pPr/>
              <a:t>1. 6. 2021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6D556-995D-4E7D-ABDE-A2239DEA1F9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E47F-2322-4412-8E2B-50789EC6D2DE}" type="datetimeFigureOut">
              <a:rPr lang="cs-CZ" smtClean="0"/>
              <a:pPr/>
              <a:t>1. 6. 2021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1F6D556-995D-4E7D-ABDE-A2239DEA1F9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E47F-2322-4412-8E2B-50789EC6D2DE}" type="datetimeFigureOut">
              <a:rPr lang="cs-CZ" smtClean="0"/>
              <a:pPr/>
              <a:t>1. 6. 2021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6D556-995D-4E7D-ABDE-A2239DEA1F9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E47F-2322-4412-8E2B-50789EC6D2DE}" type="datetimeFigureOut">
              <a:rPr lang="cs-CZ" smtClean="0"/>
              <a:pPr/>
              <a:t>1. 6. 2021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6D556-995D-4E7D-ABDE-A2239DEA1F9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E47F-2322-4412-8E2B-50789EC6D2DE}" type="datetimeFigureOut">
              <a:rPr lang="cs-CZ" smtClean="0"/>
              <a:pPr/>
              <a:t>1. 6. 2021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1F6D556-995D-4E7D-ABDE-A2239DEA1F9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pull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E47F-2322-4412-8E2B-50789EC6D2DE}" type="datetimeFigureOut">
              <a:rPr lang="cs-CZ" smtClean="0"/>
              <a:pPr/>
              <a:t>1. 6. 2021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6D556-995D-4E7D-ABDE-A2239DEA1F9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E47F-2322-4412-8E2B-50789EC6D2DE}" type="datetimeFigureOut">
              <a:rPr lang="cs-CZ" smtClean="0"/>
              <a:pPr/>
              <a:t>1. 6. 2021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6D556-995D-4E7D-ABDE-A2239DEA1F9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E47F-2322-4412-8E2B-50789EC6D2DE}" type="datetimeFigureOut">
              <a:rPr lang="cs-CZ" smtClean="0"/>
              <a:pPr/>
              <a:t>1. 6. 2021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6D556-995D-4E7D-ABDE-A2239DEA1F9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E47F-2322-4412-8E2B-50789EC6D2DE}" type="datetimeFigureOut">
              <a:rPr lang="cs-CZ" smtClean="0"/>
              <a:pPr/>
              <a:t>1. 6. 2021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6D556-995D-4E7D-ABDE-A2239DEA1F9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</p:spTree>
  </p:cSld>
  <p:clrMapOvr>
    <a:masterClrMapping/>
  </p:clrMapOvr>
  <p:transition spd="slow">
    <p:pull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634E47F-2322-4412-8E2B-50789EC6D2DE}" type="datetimeFigureOut">
              <a:rPr lang="cs-CZ" smtClean="0"/>
              <a:pPr/>
              <a:t>1. 6. 2021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1F6D556-995D-4E7D-ABDE-A2239DEA1F9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spd="slow">
    <p:pull dir="rd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Základní škola M. </a:t>
            </a:r>
            <a:r>
              <a:rPr lang="cs-CZ" dirty="0" err="1"/>
              <a:t>Kudeříkové</a:t>
            </a:r>
            <a:r>
              <a:rPr lang="cs-CZ" dirty="0"/>
              <a:t>  Strážnice			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 descr="DSCN71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428604"/>
            <a:ext cx="8107654" cy="4429156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Adaptační pobyty 6. ročníků</a:t>
            </a:r>
          </a:p>
        </p:txBody>
      </p:sp>
      <p:pic>
        <p:nvPicPr>
          <p:cNvPr id="4" name="Zástupný symbol pro obsah 3" descr="ze školních akcí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041" y="1340987"/>
            <a:ext cx="3664742" cy="2571768"/>
          </a:xfrm>
        </p:spPr>
      </p:pic>
      <p:pic>
        <p:nvPicPr>
          <p:cNvPr id="6" name="Obrázek 5" descr="adapták 20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83" y="4012314"/>
            <a:ext cx="3571900" cy="2678925"/>
          </a:xfrm>
          <a:prstGeom prst="rect">
            <a:avLst/>
          </a:prstGeom>
        </p:spPr>
      </p:pic>
      <p:pic>
        <p:nvPicPr>
          <p:cNvPr id="7" name="Obrázek 6" descr="adaptá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295400"/>
            <a:ext cx="3670698" cy="262534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012314"/>
            <a:ext cx="3600400" cy="2700299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UČENÍ NA ZAHRADĚ A ZDRAVÝ ŽIVOTNÍ STYL</a:t>
            </a:r>
          </a:p>
        </p:txBody>
      </p:sp>
      <p:pic>
        <p:nvPicPr>
          <p:cNvPr id="4" name="Zástupný symbol pro obsah 3" descr="zahrad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428736"/>
            <a:ext cx="3286148" cy="2464611"/>
          </a:xfrm>
        </p:spPr>
      </p:pic>
      <p:pic>
        <p:nvPicPr>
          <p:cNvPr id="6" name="Obrázek 5" descr="zhara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4071942"/>
            <a:ext cx="3500462" cy="2625347"/>
          </a:xfrm>
          <a:prstGeom prst="rect">
            <a:avLst/>
          </a:prstGeom>
        </p:spPr>
      </p:pic>
      <p:pic>
        <p:nvPicPr>
          <p:cNvPr id="10" name="Obrázek 9" descr="příprava jídl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7" y="4000504"/>
            <a:ext cx="3524274" cy="2643206"/>
          </a:xfrm>
          <a:prstGeom prst="rect">
            <a:avLst/>
          </a:prstGeom>
        </p:spPr>
      </p:pic>
      <p:pic>
        <p:nvPicPr>
          <p:cNvPr id="8" name="Obrázek 7" descr="Týden zdraví -ochutnávka I. stupně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1357298"/>
            <a:ext cx="3238523" cy="2428892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Projektové dny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dirty="0"/>
              <a:t>Den matematiky	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							</a:t>
            </a:r>
          </a:p>
          <a:p>
            <a:pPr>
              <a:buNone/>
            </a:pPr>
            <a:r>
              <a:rPr lang="cs-CZ" dirty="0"/>
              <a:t>						Evropský den jazyků 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	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		Den čtenářství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6" name="Obrázek 5" descr="Svatek.ctenaru.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3857628"/>
            <a:ext cx="4071966" cy="2735100"/>
          </a:xfrm>
          <a:prstGeom prst="rect">
            <a:avLst/>
          </a:prstGeom>
        </p:spPr>
      </p:pic>
      <p:pic>
        <p:nvPicPr>
          <p:cNvPr id="7" name="Obrázek 6" descr="mati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7" y="285728"/>
            <a:ext cx="3965799" cy="2643206"/>
          </a:xfrm>
          <a:prstGeom prst="rect">
            <a:avLst/>
          </a:prstGeom>
        </p:spPr>
      </p:pic>
      <p:pic>
        <p:nvPicPr>
          <p:cNvPr id="8" name="Obrázek 7" descr="jazk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2000240"/>
            <a:ext cx="4000528" cy="3000396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Tématické</a:t>
            </a:r>
            <a:r>
              <a:rPr lang="cs-CZ" dirty="0"/>
              <a:t> dny na 1. stupni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dirty="0"/>
              <a:t>			          Čarodějnický den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                               Den pro andílky</a:t>
            </a:r>
          </a:p>
          <a:p>
            <a:pPr>
              <a:buNone/>
            </a:pPr>
            <a:r>
              <a:rPr lang="cs-CZ" dirty="0"/>
              <a:t>				</a:t>
            </a:r>
          </a:p>
          <a:p>
            <a:pPr>
              <a:buNone/>
            </a:pPr>
            <a:r>
              <a:rPr lang="cs-CZ" dirty="0"/>
              <a:t>				 Velikonoce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				  </a:t>
            </a:r>
            <a:r>
              <a:rPr lang="cs-CZ" dirty="0" err="1"/>
              <a:t>Halloween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				  Den zdraví</a:t>
            </a:r>
          </a:p>
          <a:p>
            <a:pPr>
              <a:buNone/>
            </a:pPr>
            <a:r>
              <a:rPr lang="cs-CZ" dirty="0"/>
              <a:t>				</a:t>
            </a:r>
          </a:p>
          <a:p>
            <a:pPr>
              <a:buNone/>
            </a:pPr>
            <a:r>
              <a:rPr lang="cs-CZ" dirty="0"/>
              <a:t>				  Den Země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4" name="Obrázek 3" descr="andílc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57884" y="1285860"/>
            <a:ext cx="2958687" cy="2214578"/>
          </a:xfrm>
          <a:prstGeom prst="rect">
            <a:avLst/>
          </a:prstGeom>
        </p:spPr>
      </p:pic>
      <p:pic>
        <p:nvPicPr>
          <p:cNvPr id="6" name="Obrázek 5" descr="čarodějnice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78543"/>
            <a:ext cx="2700964" cy="2138854"/>
          </a:xfrm>
          <a:prstGeom prst="rect">
            <a:avLst/>
          </a:prstGeom>
        </p:spPr>
      </p:pic>
      <p:pic>
        <p:nvPicPr>
          <p:cNvPr id="7" name="Obrázek 6" descr="hallowe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6446" y="4071942"/>
            <a:ext cx="2928958" cy="2196719"/>
          </a:xfrm>
          <a:prstGeom prst="rect">
            <a:avLst/>
          </a:prstGeom>
        </p:spPr>
      </p:pic>
      <p:pic>
        <p:nvPicPr>
          <p:cNvPr id="8" name="Obrázek 7" descr="zub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19" y="4000504"/>
            <a:ext cx="2767805" cy="2071702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Den dětí - „akce děti dětem“</a:t>
            </a:r>
          </a:p>
        </p:txBody>
      </p:sp>
      <p:pic>
        <p:nvPicPr>
          <p:cNvPr id="6" name="Zástupný symbol pro obsah 5" descr="den dětí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6314" y="1214422"/>
            <a:ext cx="3751432" cy="2500330"/>
          </a:xfrm>
        </p:spPr>
      </p:pic>
      <p:pic>
        <p:nvPicPr>
          <p:cNvPr id="7" name="Obrázek 6" descr="den dětí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285860"/>
            <a:ext cx="3714776" cy="2475899"/>
          </a:xfrm>
          <a:prstGeom prst="rect">
            <a:avLst/>
          </a:prstGeom>
        </p:spPr>
      </p:pic>
      <p:pic>
        <p:nvPicPr>
          <p:cNvPr id="9" name="Obrázek 8" descr="den dětí 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3929066"/>
            <a:ext cx="3714776" cy="2786082"/>
          </a:xfrm>
          <a:prstGeom prst="rect">
            <a:avLst/>
          </a:prstGeom>
        </p:spPr>
      </p:pic>
      <p:pic>
        <p:nvPicPr>
          <p:cNvPr id="10" name="Obrázek 9" descr="Den dětí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3857628"/>
            <a:ext cx="3714776" cy="2786083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Poetická odpoledne, divadla A VÝSTAVY</a:t>
            </a:r>
          </a:p>
        </p:txBody>
      </p:sp>
      <p:pic>
        <p:nvPicPr>
          <p:cNvPr id="9" name="Obrázek 8" descr="20180410_1107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2143117"/>
            <a:ext cx="3214710" cy="2411032"/>
          </a:xfrm>
          <a:prstGeom prst="rect">
            <a:avLst/>
          </a:prstGeom>
        </p:spPr>
      </p:pic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VLASTNÍ DIVADLA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PODZIMNÍ VÝSTAVY</a:t>
            </a:r>
          </a:p>
        </p:txBody>
      </p:sp>
      <p:pic>
        <p:nvPicPr>
          <p:cNvPr id="11" name="Obrázek 10" descr="DSC049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1357298"/>
            <a:ext cx="3143272" cy="2095515"/>
          </a:xfrm>
          <a:prstGeom prst="rect">
            <a:avLst/>
          </a:prstGeom>
        </p:spPr>
      </p:pic>
      <p:pic>
        <p:nvPicPr>
          <p:cNvPr id="12" name="Obrázek 11" descr="výstav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94" y="3500438"/>
            <a:ext cx="3429024" cy="2597486"/>
          </a:xfrm>
          <a:prstGeom prst="rect">
            <a:avLst/>
          </a:prstGeom>
        </p:spPr>
      </p:pic>
      <p:pic>
        <p:nvPicPr>
          <p:cNvPr id="13" name="Obrázek 12" descr="výstava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86050" y="5000636"/>
            <a:ext cx="2500330" cy="1608272"/>
          </a:xfrm>
          <a:prstGeom prst="rect">
            <a:avLst/>
          </a:prstGeom>
        </p:spPr>
      </p:pic>
      <p:pic>
        <p:nvPicPr>
          <p:cNvPr id="14" name="Obrázek 13" descr="výstava 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5000636"/>
            <a:ext cx="2236100" cy="1571636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OTEVŘENÉ PARTNERSTVÍ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Zásada</a:t>
            </a:r>
            <a:r>
              <a:rPr lang="en-US" b="1" dirty="0"/>
              <a:t> 8.:</a:t>
            </a:r>
            <a:endParaRPr lang="cs-CZ" b="1" dirty="0"/>
          </a:p>
          <a:p>
            <a:pPr>
              <a:buNone/>
            </a:pPr>
            <a:r>
              <a:rPr lang="en-US" dirty="0"/>
              <a:t> </a:t>
            </a:r>
            <a:r>
              <a:rPr lang="en-US" dirty="0" err="1"/>
              <a:t>Škola</a:t>
            </a:r>
            <a:r>
              <a:rPr lang="cs-CZ" dirty="0"/>
              <a:t> </a:t>
            </a:r>
            <a:r>
              <a:rPr lang="en-US" dirty="0" err="1"/>
              <a:t>jako</a:t>
            </a:r>
            <a:r>
              <a:rPr lang="en-US" dirty="0"/>
              <a:t> model </a:t>
            </a:r>
            <a:r>
              <a:rPr lang="en-US" dirty="0" err="1"/>
              <a:t>demokratického</a:t>
            </a:r>
            <a:r>
              <a:rPr lang="cs-CZ" dirty="0"/>
              <a:t> </a:t>
            </a:r>
            <a:r>
              <a:rPr lang="en-US" dirty="0" err="1"/>
              <a:t>společenství</a:t>
            </a:r>
            <a:endParaRPr lang="cs-CZ" dirty="0"/>
          </a:p>
          <a:p>
            <a:pPr>
              <a:buNone/>
            </a:pPr>
            <a:endParaRPr lang="cs-CZ" dirty="0"/>
          </a:p>
          <a:p>
            <a:r>
              <a:rPr lang="en-US" b="1" dirty="0" err="1"/>
              <a:t>Zásada</a:t>
            </a:r>
            <a:r>
              <a:rPr lang="en-US" b="1" dirty="0"/>
              <a:t> 9.:</a:t>
            </a:r>
            <a:r>
              <a:rPr lang="en-US" dirty="0"/>
              <a:t> </a:t>
            </a:r>
            <a:r>
              <a:rPr lang="en-US" dirty="0" err="1"/>
              <a:t>Škola</a:t>
            </a:r>
            <a:r>
              <a:rPr lang="cs-CZ" dirty="0"/>
              <a:t> </a:t>
            </a:r>
            <a:r>
              <a:rPr lang="en-US" dirty="0" err="1"/>
              <a:t>jako</a:t>
            </a:r>
            <a:r>
              <a:rPr lang="cs-CZ" dirty="0"/>
              <a:t> </a:t>
            </a:r>
            <a:r>
              <a:rPr lang="en-US" dirty="0" err="1"/>
              <a:t>kulturní</a:t>
            </a:r>
            <a:r>
              <a:rPr lang="en-US" dirty="0"/>
              <a:t> a </a:t>
            </a:r>
            <a:r>
              <a:rPr lang="en-US" dirty="0" err="1"/>
              <a:t>vzdělávací</a:t>
            </a:r>
            <a:r>
              <a:rPr lang="cs-CZ" dirty="0"/>
              <a:t> </a:t>
            </a:r>
            <a:r>
              <a:rPr lang="en-US" dirty="0" err="1"/>
              <a:t>středisko</a:t>
            </a:r>
            <a:r>
              <a:rPr lang="cs-CZ" dirty="0"/>
              <a:t> </a:t>
            </a:r>
            <a:r>
              <a:rPr lang="en-US" dirty="0" err="1"/>
              <a:t>obce</a:t>
            </a:r>
            <a:endParaRPr lang="cs-CZ" dirty="0"/>
          </a:p>
          <a:p>
            <a:endParaRPr lang="cs-CZ" dirty="0"/>
          </a:p>
        </p:txBody>
      </p:sp>
    </p:spTree>
  </p:cSld>
  <p:clrMapOvr>
    <a:masterClrMapping/>
  </p:clrMapOvr>
  <p:transition spd="slow">
    <p:pull dir="r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VÁNOČNÍ JARMARK</a:t>
            </a:r>
          </a:p>
        </p:txBody>
      </p:sp>
      <p:pic>
        <p:nvPicPr>
          <p:cNvPr id="4" name="Zástupný symbol pro obsah 3" descr="DSC013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5" y="1285860"/>
            <a:ext cx="4071965" cy="2714644"/>
          </a:xfrm>
        </p:spPr>
      </p:pic>
      <p:pic>
        <p:nvPicPr>
          <p:cNvPr id="5" name="Obrázek 4" descr="DSC013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3643314"/>
            <a:ext cx="4286280" cy="2857520"/>
          </a:xfrm>
          <a:prstGeom prst="rect">
            <a:avLst/>
          </a:prstGeom>
        </p:spPr>
      </p:pic>
      <p:pic>
        <p:nvPicPr>
          <p:cNvPr id="6" name="Obrázek 5" descr="20181129_1507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4572008"/>
            <a:ext cx="2643206" cy="1982405"/>
          </a:xfrm>
          <a:prstGeom prst="rect">
            <a:avLst/>
          </a:prstGeom>
        </p:spPr>
      </p:pic>
      <p:pic>
        <p:nvPicPr>
          <p:cNvPr id="7" name="Obrázek 6" descr="20181129_1509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0694" y="1142984"/>
            <a:ext cx="2786082" cy="2089562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NÁVŠTĚVA A VYSTOUPENÍ V DOMĚ SENIORŮ</a:t>
            </a:r>
          </a:p>
        </p:txBody>
      </p:sp>
      <p:pic>
        <p:nvPicPr>
          <p:cNvPr id="5" name="Obrázek 4" descr="senioř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4214818"/>
            <a:ext cx="3750495" cy="2500330"/>
          </a:xfrm>
          <a:prstGeom prst="rect">
            <a:avLst/>
          </a:prstGeom>
        </p:spPr>
      </p:pic>
      <p:pic>
        <p:nvPicPr>
          <p:cNvPr id="8" name="Zástupný symbol pro obsah 7" descr="Domov seniorů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1999" y="1357298"/>
            <a:ext cx="3714775" cy="2786082"/>
          </a:xfrm>
        </p:spPr>
      </p:pic>
      <p:pic>
        <p:nvPicPr>
          <p:cNvPr id="9" name="Obrázek 8" descr="Senioři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1428736"/>
            <a:ext cx="3643306" cy="2732480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SETKÁNÍ S PRVŇÁČKY A ŠESŤÁKY</a:t>
            </a:r>
          </a:p>
        </p:txBody>
      </p:sp>
      <p:pic>
        <p:nvPicPr>
          <p:cNvPr id="5" name="Obrázek 4" descr="SETKÁNÍ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1295399"/>
            <a:ext cx="3840752" cy="2731567"/>
          </a:xfrm>
          <a:prstGeom prst="rect">
            <a:avLst/>
          </a:prstGeom>
        </p:spPr>
      </p:pic>
      <p:pic>
        <p:nvPicPr>
          <p:cNvPr id="6" name="Obrázek 5" descr="SETKÁNÍ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4221088"/>
            <a:ext cx="3840752" cy="2500330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64" y="1295401"/>
            <a:ext cx="3612885" cy="2709664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63" y="4215824"/>
            <a:ext cx="3612885" cy="2500994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Zdravá  ZÁKLADNÍ škola</a:t>
            </a:r>
          </a:p>
        </p:txBody>
      </p:sp>
      <p:pic>
        <p:nvPicPr>
          <p:cNvPr id="5" name="Zástupný symbol pro obsah 4" descr="FOTKA ŠKOLY 3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158" y="1643050"/>
            <a:ext cx="4500594" cy="2857877"/>
          </a:xfrm>
        </p:spPr>
      </p:pic>
      <p:pic>
        <p:nvPicPr>
          <p:cNvPr id="9" name="Obrázek 8" descr="L_ZS99_COL_Compress 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4000504"/>
            <a:ext cx="1785950" cy="2405587"/>
          </a:xfrm>
          <a:prstGeom prst="rect">
            <a:avLst/>
          </a:prstGeom>
        </p:spPr>
      </p:pic>
      <p:pic>
        <p:nvPicPr>
          <p:cNvPr id="10" name="Obrázek 9" descr="Letecký pohled na školní areá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1214422"/>
            <a:ext cx="3643338" cy="2383178"/>
          </a:xfrm>
          <a:prstGeom prst="rect">
            <a:avLst/>
          </a:prstGeom>
        </p:spPr>
      </p:pic>
      <p:pic>
        <p:nvPicPr>
          <p:cNvPr id="8" name="Zástupný symbol pro obsah 7" descr="Pohled na jednu z budov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2643174" y="3929066"/>
            <a:ext cx="3714776" cy="2786082"/>
          </a:xfrm>
        </p:spPr>
      </p:pic>
    </p:spTree>
  </p:cSld>
  <p:clrMapOvr>
    <a:masterClrMapping/>
  </p:clrMapOvr>
  <p:transition spd="slow">
    <p:pull dir="r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BESEDY   A PŘEDNÁŠKY S ODBORNÍKY </a:t>
            </a:r>
            <a:br>
              <a:rPr lang="cs-CZ" dirty="0"/>
            </a:br>
            <a:r>
              <a:rPr lang="cs-CZ" dirty="0"/>
              <a:t>	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5386172"/>
          </a:xfrm>
        </p:spPr>
        <p:txBody>
          <a:bodyPr>
            <a:normAutofit fontScale="47500" lnSpcReduction="20000"/>
          </a:bodyPr>
          <a:lstStyle/>
          <a:p>
            <a:r>
              <a:rPr lang="cs-CZ" dirty="0"/>
              <a:t>BEZPEČNĚ VE VIRTUÁLNU</a:t>
            </a:r>
          </a:p>
          <a:p>
            <a:endParaRPr lang="cs-CZ" dirty="0"/>
          </a:p>
          <a:p>
            <a:r>
              <a:rPr lang="cs-CZ" dirty="0"/>
              <a:t>LEONARDO NA VINCI</a:t>
            </a:r>
          </a:p>
          <a:p>
            <a:endParaRPr lang="cs-CZ" dirty="0"/>
          </a:p>
          <a:p>
            <a:r>
              <a:rPr lang="cs-CZ" dirty="0"/>
              <a:t>ZVOLSI.INFO</a:t>
            </a:r>
          </a:p>
          <a:p>
            <a:endParaRPr lang="cs-CZ" dirty="0"/>
          </a:p>
          <a:p>
            <a:r>
              <a:rPr lang="cs-CZ" dirty="0"/>
              <a:t>EDUGARD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FINANČNÍ GRAMOTNOST- ROZPOČTI SI TO!</a:t>
            </a:r>
          </a:p>
          <a:p>
            <a:endParaRPr lang="cs-CZ" dirty="0"/>
          </a:p>
          <a:p>
            <a:r>
              <a:rPr lang="cs-CZ" dirty="0"/>
              <a:t>BESEDA S DIVALEM ZLÍN</a:t>
            </a:r>
          </a:p>
          <a:p>
            <a:endParaRPr lang="cs-CZ" dirty="0"/>
          </a:p>
          <a:p>
            <a:r>
              <a:rPr lang="cs-CZ" dirty="0"/>
              <a:t>VIRTUÁLNĚ V ELEKTRÁRNĚ</a:t>
            </a:r>
          </a:p>
          <a:p>
            <a:endParaRPr lang="cs-CZ" dirty="0"/>
          </a:p>
          <a:p>
            <a:r>
              <a:rPr lang="cs-CZ" dirty="0"/>
              <a:t>BESIP- BEZPEČNOST</a:t>
            </a:r>
          </a:p>
          <a:p>
            <a:endParaRPr lang="cs-CZ" dirty="0"/>
          </a:p>
          <a:p>
            <a:r>
              <a:rPr lang="cs-CZ" dirty="0"/>
              <a:t>HISTORICKÉ PŘEDNÁŠKY </a:t>
            </a:r>
          </a:p>
          <a:p>
            <a:pPr>
              <a:buNone/>
            </a:pPr>
            <a:r>
              <a:rPr lang="cs-CZ" dirty="0"/>
              <a:t>     PRO VEŘEJNOST 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PODANÉ RUCE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 descr="leonardo davinc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182" y="1142984"/>
            <a:ext cx="3071834" cy="1922968"/>
          </a:xfrm>
          <a:prstGeom prst="rect">
            <a:avLst/>
          </a:prstGeom>
        </p:spPr>
      </p:pic>
      <p:pic>
        <p:nvPicPr>
          <p:cNvPr id="8" name="Obrázek 7" descr="bezpečně ve virutáln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2198" y="2000240"/>
            <a:ext cx="2857520" cy="2143140"/>
          </a:xfrm>
          <a:prstGeom prst="rect">
            <a:avLst/>
          </a:prstGeom>
        </p:spPr>
      </p:pic>
      <p:pic>
        <p:nvPicPr>
          <p:cNvPr id="9" name="Obrázek 8" descr="FANSOU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992" y="3571876"/>
            <a:ext cx="2928958" cy="2079560"/>
          </a:xfrm>
          <a:prstGeom prst="rect">
            <a:avLst/>
          </a:prstGeom>
        </p:spPr>
      </p:pic>
      <p:pic>
        <p:nvPicPr>
          <p:cNvPr id="7" name="Obrázek 6" descr="Historická přednáška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9322" y="4786322"/>
            <a:ext cx="2714644" cy="1810668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328594"/>
          </a:xfrm>
        </p:spPr>
        <p:txBody>
          <a:bodyPr>
            <a:normAutofit fontScale="90000"/>
          </a:bodyPr>
          <a:lstStyle/>
          <a:p>
            <a:r>
              <a:rPr lang="cs-CZ" dirty="0"/>
              <a:t>WORKSHOPY PRO 1. STUPEŇ A NÁVŠTĚVY			STŘEDNÍCH ŠKOL</a:t>
            </a:r>
          </a:p>
        </p:txBody>
      </p:sp>
      <p:pic>
        <p:nvPicPr>
          <p:cNvPr id="4" name="Zástupný symbol pro obsah 3" descr="worshopy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214422"/>
            <a:ext cx="3750495" cy="2500330"/>
          </a:xfrm>
        </p:spPr>
      </p:pic>
      <p:pic>
        <p:nvPicPr>
          <p:cNvPr id="5" name="Obrázek 4" descr="worsh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1214422"/>
            <a:ext cx="3750494" cy="2500330"/>
          </a:xfrm>
          <a:prstGeom prst="rect">
            <a:avLst/>
          </a:prstGeom>
        </p:spPr>
      </p:pic>
      <p:pic>
        <p:nvPicPr>
          <p:cNvPr id="6" name="Obrázek 5" descr="P10400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929066"/>
            <a:ext cx="3714776" cy="2476517"/>
          </a:xfrm>
          <a:prstGeom prst="rect">
            <a:avLst/>
          </a:prstGeom>
        </p:spPr>
      </p:pic>
      <p:pic>
        <p:nvPicPr>
          <p:cNvPr id="7" name="Obrázek 6" descr="P10400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3929065"/>
            <a:ext cx="3714776" cy="2476517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AKTUÁLNÍ </a:t>
            </a:r>
            <a:r>
              <a:rPr lang="cs-CZ" dirty="0" err="1"/>
              <a:t>PROJEKTy</a:t>
            </a:r>
            <a:r>
              <a:rPr lang="cs-CZ" dirty="0"/>
              <a:t>  NAŠÍ </a:t>
            </a:r>
            <a:r>
              <a:rPr lang="cs-CZ" dirty="0" err="1"/>
              <a:t>ŠKOLy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1" dirty="0"/>
              <a:t>Projektové dny O2 Chytrá škola </a:t>
            </a:r>
            <a:endParaRPr lang="cs-CZ" dirty="0"/>
          </a:p>
          <a:p>
            <a:r>
              <a:rPr lang="cs-CZ" b="1" dirty="0"/>
              <a:t>Poskytovaní bezplatné stravy dětem postiženým chudobou na školách v Jihomoravském kraji V. </a:t>
            </a:r>
            <a:endParaRPr lang="cs-CZ" dirty="0"/>
          </a:p>
          <a:p>
            <a:r>
              <a:rPr lang="cs-CZ" b="1" dirty="0"/>
              <a:t>Pronikáme do inkluze II. </a:t>
            </a:r>
            <a:endParaRPr lang="cs-CZ" dirty="0"/>
          </a:p>
          <a:p>
            <a:r>
              <a:rPr lang="cs-CZ" b="1" dirty="0"/>
              <a:t>Podpora kariérového poradenství, podnikavosti pro udržitelný rozvoj a další vzdělávání v Jihomoravském kraji (KAPODAV)</a:t>
            </a:r>
          </a:p>
          <a:p>
            <a:r>
              <a:rPr lang="cs-CZ" b="1" dirty="0"/>
              <a:t>I KAP II.- podpora podnikavosti a kreativity</a:t>
            </a:r>
          </a:p>
          <a:p>
            <a:r>
              <a:rPr lang="cs-CZ" b="1" dirty="0"/>
              <a:t>MAP II. ORP Veselí nad Moravou - </a:t>
            </a:r>
            <a:r>
              <a:rPr lang="cs-CZ" b="1" dirty="0" err="1"/>
              <a:t>Ostrožsko</a:t>
            </a:r>
            <a:r>
              <a:rPr lang="cs-CZ" b="1" dirty="0"/>
              <a:t> - Kunovice</a:t>
            </a:r>
          </a:p>
          <a:p>
            <a:r>
              <a:rPr lang="cs-CZ" b="1" dirty="0"/>
              <a:t>Adopce na dálku</a:t>
            </a:r>
            <a:endParaRPr lang="cs-CZ" dirty="0"/>
          </a:p>
          <a:p>
            <a:r>
              <a:rPr lang="cs-CZ" b="1" dirty="0"/>
              <a:t>Mléko do škol </a:t>
            </a:r>
            <a:endParaRPr lang="cs-CZ" dirty="0"/>
          </a:p>
          <a:p>
            <a:r>
              <a:rPr lang="cs-CZ" b="1" dirty="0"/>
              <a:t>Ovoce a zelenina do škol </a:t>
            </a:r>
            <a:r>
              <a:rPr lang="cs-CZ" dirty="0"/>
              <a:t> </a:t>
            </a:r>
          </a:p>
          <a:p>
            <a:r>
              <a:rPr lang="cs-CZ" b="1" dirty="0"/>
              <a:t>Kolegiální podpora- společná cesta k individuálnímu rozvoji pedagogů</a:t>
            </a: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4" name="Obrázek 3" descr="ovo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037" y="470495"/>
            <a:ext cx="1543061" cy="1285884"/>
          </a:xfrm>
          <a:prstGeom prst="rect">
            <a:avLst/>
          </a:prstGeom>
        </p:spPr>
      </p:pic>
      <p:pic>
        <p:nvPicPr>
          <p:cNvPr id="6" name="Obrázek 5" descr="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5508621"/>
            <a:ext cx="2175520" cy="1143008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DĚKUJI ZA POZORNOST…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r>
              <a:rPr lang="cs-CZ" dirty="0"/>
              <a:t> 			A TĚŠÍME SE NA VAŠI NÁVŠTĚVU</a:t>
            </a:r>
          </a:p>
        </p:txBody>
      </p:sp>
      <p:pic>
        <p:nvPicPr>
          <p:cNvPr id="4" name="Obrázek 3" descr="DSCN71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500174"/>
            <a:ext cx="6143668" cy="3536181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Pilíře zdravé školy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012436"/>
            <a:ext cx="7572428" cy="4845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ovéPole 6"/>
          <p:cNvSpPr txBox="1"/>
          <p:nvPr/>
        </p:nvSpPr>
        <p:spPr>
          <a:xfrm>
            <a:off x="142844" y="1571612"/>
            <a:ext cx="87707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POHODA PROSTŘEDÍ	     2. ZDRAVÉ UČENÍ	3. OTEVŘENÉ PARTNERSTÍ</a:t>
            </a:r>
          </a:p>
        </p:txBody>
      </p:sp>
      <p:pic>
        <p:nvPicPr>
          <p:cNvPr id="8" name="Obrázek 7" descr="FOTKA ŠKOLY 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60" y="142852"/>
            <a:ext cx="2286016" cy="1451620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Zásady zdravé školy: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04800" y="1554162"/>
            <a:ext cx="5195894" cy="4803795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1.</a:t>
            </a:r>
            <a:r>
              <a:rPr lang="en-US" dirty="0"/>
              <a:t> </a:t>
            </a:r>
            <a:r>
              <a:rPr lang="en-US" dirty="0" err="1"/>
              <a:t>Pohoda</a:t>
            </a:r>
            <a:r>
              <a:rPr lang="cs-CZ" dirty="0"/>
              <a:t> </a:t>
            </a:r>
            <a:r>
              <a:rPr lang="en-US" dirty="0" err="1"/>
              <a:t>věcného</a:t>
            </a:r>
            <a:r>
              <a:rPr lang="cs-CZ" dirty="0"/>
              <a:t> </a:t>
            </a:r>
            <a:r>
              <a:rPr lang="en-US" dirty="0" err="1"/>
              <a:t>prostředí</a:t>
            </a:r>
            <a:endParaRPr lang="cs-CZ" dirty="0"/>
          </a:p>
          <a:p>
            <a:r>
              <a:rPr lang="en-US" b="1" dirty="0"/>
              <a:t>2.</a:t>
            </a:r>
            <a:r>
              <a:rPr lang="en-US" dirty="0"/>
              <a:t> </a:t>
            </a:r>
            <a:r>
              <a:rPr lang="en-US" dirty="0" err="1"/>
              <a:t>Pohoda</a:t>
            </a:r>
            <a:r>
              <a:rPr lang="cs-CZ" dirty="0"/>
              <a:t> </a:t>
            </a:r>
            <a:r>
              <a:rPr lang="en-US" dirty="0" err="1"/>
              <a:t>sociálního</a:t>
            </a:r>
            <a:r>
              <a:rPr lang="cs-CZ" dirty="0"/>
              <a:t> </a:t>
            </a:r>
            <a:r>
              <a:rPr lang="en-US" dirty="0" err="1"/>
              <a:t>prostředí</a:t>
            </a:r>
            <a:endParaRPr lang="cs-CZ" dirty="0"/>
          </a:p>
          <a:p>
            <a:r>
              <a:rPr lang="en-US" b="1" dirty="0"/>
              <a:t>3.</a:t>
            </a:r>
            <a:r>
              <a:rPr lang="en-US" dirty="0"/>
              <a:t> </a:t>
            </a:r>
            <a:r>
              <a:rPr lang="en-US" dirty="0" err="1"/>
              <a:t>Pohoda</a:t>
            </a:r>
            <a:r>
              <a:rPr lang="cs-CZ" dirty="0"/>
              <a:t> </a:t>
            </a:r>
            <a:r>
              <a:rPr lang="en-US" dirty="0" err="1"/>
              <a:t>organizačního</a:t>
            </a:r>
            <a:r>
              <a:rPr lang="cs-CZ" dirty="0"/>
              <a:t> </a:t>
            </a:r>
            <a:r>
              <a:rPr lang="en-US" dirty="0" err="1"/>
              <a:t>prostředí</a:t>
            </a:r>
            <a:endParaRPr lang="cs-CZ" dirty="0"/>
          </a:p>
          <a:p>
            <a:r>
              <a:rPr lang="en-US" b="1" dirty="0"/>
              <a:t>4.</a:t>
            </a:r>
            <a:r>
              <a:rPr lang="en-US" dirty="0"/>
              <a:t> </a:t>
            </a:r>
            <a:r>
              <a:rPr lang="en-US" dirty="0" err="1"/>
              <a:t>Smysluplnost</a:t>
            </a:r>
            <a:endParaRPr lang="cs-CZ" dirty="0"/>
          </a:p>
          <a:p>
            <a:r>
              <a:rPr lang="en-US" b="1" dirty="0"/>
              <a:t>5.</a:t>
            </a:r>
            <a:r>
              <a:rPr lang="en-US" dirty="0"/>
              <a:t> </a:t>
            </a:r>
            <a:r>
              <a:rPr lang="en-US" dirty="0" err="1"/>
              <a:t>Možnost</a:t>
            </a:r>
            <a:r>
              <a:rPr lang="cs-CZ" dirty="0"/>
              <a:t> </a:t>
            </a:r>
            <a:r>
              <a:rPr lang="en-US" dirty="0" err="1"/>
              <a:t>výběru</a:t>
            </a:r>
            <a:r>
              <a:rPr lang="en-US" dirty="0"/>
              <a:t> a </a:t>
            </a:r>
            <a:r>
              <a:rPr lang="en-US" dirty="0" err="1"/>
              <a:t>přiměřenost</a:t>
            </a:r>
            <a:endParaRPr lang="cs-CZ" dirty="0"/>
          </a:p>
          <a:p>
            <a:r>
              <a:rPr lang="en-US" b="1" dirty="0"/>
              <a:t>6.</a:t>
            </a:r>
            <a:r>
              <a:rPr lang="en-US" dirty="0"/>
              <a:t> </a:t>
            </a:r>
            <a:r>
              <a:rPr lang="en-US" dirty="0" err="1"/>
              <a:t>Spoluúčast</a:t>
            </a:r>
            <a:r>
              <a:rPr lang="en-US" dirty="0"/>
              <a:t> a </a:t>
            </a:r>
            <a:r>
              <a:rPr lang="en-US" dirty="0" err="1"/>
              <a:t>spolupráce</a:t>
            </a:r>
            <a:endParaRPr lang="cs-CZ" dirty="0"/>
          </a:p>
          <a:p>
            <a:r>
              <a:rPr lang="en-US" b="1" dirty="0"/>
              <a:t>7.</a:t>
            </a:r>
            <a:r>
              <a:rPr lang="en-US" dirty="0"/>
              <a:t> </a:t>
            </a:r>
            <a:r>
              <a:rPr lang="en-US" dirty="0" err="1"/>
              <a:t>Motivující</a:t>
            </a:r>
            <a:r>
              <a:rPr lang="cs-CZ" dirty="0"/>
              <a:t> </a:t>
            </a:r>
            <a:r>
              <a:rPr lang="en-US" dirty="0" err="1"/>
              <a:t>hodnocení</a:t>
            </a:r>
            <a:endParaRPr lang="cs-CZ" dirty="0"/>
          </a:p>
          <a:p>
            <a:r>
              <a:rPr lang="en-US" b="1" dirty="0"/>
              <a:t>8.</a:t>
            </a:r>
            <a:r>
              <a:rPr lang="en-US" dirty="0"/>
              <a:t> </a:t>
            </a:r>
            <a:r>
              <a:rPr lang="en-US" dirty="0" err="1"/>
              <a:t>Škola</a:t>
            </a:r>
            <a:r>
              <a:rPr lang="cs-CZ" dirty="0"/>
              <a:t> </a:t>
            </a:r>
            <a:r>
              <a:rPr lang="en-US" dirty="0" err="1"/>
              <a:t>jako</a:t>
            </a:r>
            <a:r>
              <a:rPr lang="en-US" dirty="0"/>
              <a:t> model </a:t>
            </a:r>
            <a:r>
              <a:rPr lang="en-US" dirty="0" err="1"/>
              <a:t>demokratického</a:t>
            </a:r>
            <a:r>
              <a:rPr lang="cs-CZ" dirty="0"/>
              <a:t> </a:t>
            </a:r>
            <a:r>
              <a:rPr lang="en-US" dirty="0" err="1"/>
              <a:t>společenství</a:t>
            </a:r>
            <a:endParaRPr lang="cs-CZ" dirty="0"/>
          </a:p>
          <a:p>
            <a:r>
              <a:rPr lang="en-US" b="1" dirty="0"/>
              <a:t>9.</a:t>
            </a:r>
            <a:r>
              <a:rPr lang="en-US" dirty="0"/>
              <a:t> </a:t>
            </a:r>
            <a:r>
              <a:rPr lang="en-US" dirty="0" err="1"/>
              <a:t>Škola</a:t>
            </a:r>
            <a:r>
              <a:rPr lang="cs-CZ" dirty="0"/>
              <a:t> </a:t>
            </a:r>
            <a:r>
              <a:rPr lang="en-US" dirty="0" err="1"/>
              <a:t>jako</a:t>
            </a:r>
            <a:r>
              <a:rPr lang="cs-CZ" dirty="0"/>
              <a:t> </a:t>
            </a:r>
            <a:r>
              <a:rPr lang="en-US" dirty="0" err="1"/>
              <a:t>kulturní</a:t>
            </a:r>
            <a:r>
              <a:rPr lang="en-US" dirty="0"/>
              <a:t> a </a:t>
            </a:r>
            <a:r>
              <a:rPr lang="en-US" dirty="0" err="1"/>
              <a:t>vzdělávací</a:t>
            </a:r>
            <a:r>
              <a:rPr lang="cs-CZ" dirty="0"/>
              <a:t> </a:t>
            </a:r>
            <a:r>
              <a:rPr lang="en-US" dirty="0" err="1"/>
              <a:t>středisko</a:t>
            </a:r>
            <a:r>
              <a:rPr lang="cs-CZ" dirty="0"/>
              <a:t> </a:t>
            </a:r>
            <a:r>
              <a:rPr lang="en-US" dirty="0" err="1"/>
              <a:t>obce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1138" y="3140968"/>
            <a:ext cx="3500462" cy="357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Obrázek 6" descr="Pohled na jednu z budo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214290"/>
            <a:ext cx="2071702" cy="1553777"/>
          </a:xfrm>
          <a:prstGeom prst="rect">
            <a:avLst/>
          </a:prstGeom>
        </p:spPr>
      </p:pic>
      <p:pic>
        <p:nvPicPr>
          <p:cNvPr id="8" name="Obrázek 7" descr="DSCN71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94" y="1142984"/>
            <a:ext cx="2071702" cy="1553777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Pohoda prostředí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Zásada</a:t>
            </a:r>
            <a:r>
              <a:rPr lang="en-US" b="1" dirty="0"/>
              <a:t> 1.:</a:t>
            </a:r>
            <a:r>
              <a:rPr lang="en-US" dirty="0"/>
              <a:t> </a:t>
            </a:r>
            <a:r>
              <a:rPr lang="en-US" dirty="0" err="1"/>
              <a:t>Pohoda</a:t>
            </a:r>
            <a:r>
              <a:rPr lang="cs-CZ" dirty="0"/>
              <a:t> </a:t>
            </a:r>
            <a:r>
              <a:rPr lang="en-US" dirty="0" err="1"/>
              <a:t>věcného</a:t>
            </a:r>
            <a:r>
              <a:rPr lang="cs-CZ" dirty="0"/>
              <a:t> </a:t>
            </a:r>
            <a:r>
              <a:rPr lang="en-US" dirty="0" err="1"/>
              <a:t>prostředí</a:t>
            </a:r>
            <a:endParaRPr lang="cs-CZ" dirty="0"/>
          </a:p>
          <a:p>
            <a:endParaRPr lang="cs-CZ" dirty="0"/>
          </a:p>
          <a:p>
            <a:r>
              <a:rPr lang="en-US" b="1" dirty="0" err="1"/>
              <a:t>Zásada</a:t>
            </a:r>
            <a:r>
              <a:rPr lang="en-US" b="1" dirty="0"/>
              <a:t> 2.:</a:t>
            </a:r>
            <a:r>
              <a:rPr lang="en-US" dirty="0"/>
              <a:t> </a:t>
            </a:r>
            <a:r>
              <a:rPr lang="en-US" dirty="0" err="1"/>
              <a:t>Pohoda</a:t>
            </a:r>
            <a:r>
              <a:rPr lang="cs-CZ" dirty="0"/>
              <a:t> </a:t>
            </a:r>
            <a:r>
              <a:rPr lang="en-US" dirty="0" err="1"/>
              <a:t>sociálního</a:t>
            </a:r>
            <a:r>
              <a:rPr lang="cs-CZ" dirty="0"/>
              <a:t> </a:t>
            </a:r>
            <a:r>
              <a:rPr lang="en-US" dirty="0" err="1"/>
              <a:t>prostředí</a:t>
            </a:r>
            <a:endParaRPr lang="cs-CZ" dirty="0"/>
          </a:p>
          <a:p>
            <a:pPr>
              <a:buNone/>
            </a:pPr>
            <a:endParaRPr lang="cs-CZ" dirty="0"/>
          </a:p>
          <a:p>
            <a:r>
              <a:rPr lang="en-US" b="1" dirty="0" err="1"/>
              <a:t>Zásada</a:t>
            </a:r>
            <a:r>
              <a:rPr lang="en-US" b="1" dirty="0"/>
              <a:t> 3.:</a:t>
            </a:r>
            <a:r>
              <a:rPr lang="en-US" dirty="0"/>
              <a:t> </a:t>
            </a:r>
            <a:r>
              <a:rPr lang="en-US" dirty="0" err="1"/>
              <a:t>Pohoda</a:t>
            </a:r>
            <a:r>
              <a:rPr lang="cs-CZ" dirty="0"/>
              <a:t> </a:t>
            </a:r>
            <a:r>
              <a:rPr lang="en-US" dirty="0" err="1"/>
              <a:t>organizačního</a:t>
            </a:r>
            <a:r>
              <a:rPr lang="cs-CZ" dirty="0"/>
              <a:t> </a:t>
            </a:r>
            <a:r>
              <a:rPr lang="en-US" dirty="0" err="1"/>
              <a:t>prostředí</a:t>
            </a:r>
            <a:endParaRPr lang="cs-CZ" dirty="0"/>
          </a:p>
        </p:txBody>
      </p:sp>
    </p:spTree>
  </p:cSld>
  <p:clrMapOvr>
    <a:masterClrMapping/>
  </p:clrMapOvr>
  <p:transition spd="slow">
    <p:pull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oddychové koutky a odpočinková místa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357298"/>
            <a:ext cx="3357586" cy="252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1428736"/>
            <a:ext cx="2286016" cy="304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H="1" flipV="1">
            <a:off x="214282" y="4000504"/>
            <a:ext cx="3329899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Obrázek 6" descr="IMG_20210525_120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00496" y="4000504"/>
            <a:ext cx="3352287" cy="2517115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Schodolez</a:t>
            </a:r>
            <a:r>
              <a:rPr lang="cs-CZ" dirty="0"/>
              <a:t>, plošina, kolárna, tělocvična</a:t>
            </a:r>
          </a:p>
        </p:txBody>
      </p:sp>
      <p:pic>
        <p:nvPicPr>
          <p:cNvPr id="4" name="Zástupný symbol pro obsah 3" descr="IMG_20210525_1203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23628" y="1552332"/>
            <a:ext cx="3286150" cy="2467455"/>
          </a:xfrm>
        </p:spPr>
      </p:pic>
      <p:pic>
        <p:nvPicPr>
          <p:cNvPr id="5" name="Obrázek 4" descr="IMG_20210525_1204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36" y="1428736"/>
            <a:ext cx="2428892" cy="1823770"/>
          </a:xfrm>
          <a:prstGeom prst="rect">
            <a:avLst/>
          </a:prstGeom>
        </p:spPr>
      </p:pic>
      <p:pic>
        <p:nvPicPr>
          <p:cNvPr id="6" name="Obrázek 5" descr="schodolez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16" y="1500174"/>
            <a:ext cx="2462859" cy="3286148"/>
          </a:xfrm>
          <a:prstGeom prst="rect">
            <a:avLst/>
          </a:prstGeom>
        </p:spPr>
      </p:pic>
      <p:pic>
        <p:nvPicPr>
          <p:cNvPr id="7" name="Obrázek 6" descr="plošin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198" y="3429000"/>
            <a:ext cx="2408296" cy="3214710"/>
          </a:xfrm>
          <a:prstGeom prst="rect">
            <a:avLst/>
          </a:prstGeom>
        </p:spPr>
      </p:pic>
      <p:pic>
        <p:nvPicPr>
          <p:cNvPr id="10" name="Obrázek 9" descr="Fyzikálně-chemická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4643446"/>
            <a:ext cx="2998897" cy="2000264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ZDRAVÉ UČENÍ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Zásada</a:t>
            </a:r>
            <a:r>
              <a:rPr lang="en-US" b="1" dirty="0"/>
              <a:t> 4.:</a:t>
            </a:r>
            <a:r>
              <a:rPr lang="en-US" dirty="0"/>
              <a:t> </a:t>
            </a:r>
            <a:r>
              <a:rPr lang="en-US" dirty="0" err="1"/>
              <a:t>Smysluplnost</a:t>
            </a:r>
            <a:endParaRPr lang="cs-CZ" dirty="0"/>
          </a:p>
          <a:p>
            <a:endParaRPr lang="cs-CZ" dirty="0"/>
          </a:p>
          <a:p>
            <a:r>
              <a:rPr lang="en-US" b="1" dirty="0" err="1"/>
              <a:t>Zásada</a:t>
            </a:r>
            <a:r>
              <a:rPr lang="en-US" b="1" dirty="0"/>
              <a:t> 5.:</a:t>
            </a:r>
            <a:r>
              <a:rPr lang="en-US" dirty="0"/>
              <a:t> </a:t>
            </a:r>
            <a:r>
              <a:rPr lang="en-US" dirty="0" err="1"/>
              <a:t>Možnost</a:t>
            </a:r>
            <a:r>
              <a:rPr lang="cs-CZ" dirty="0"/>
              <a:t> </a:t>
            </a:r>
            <a:r>
              <a:rPr lang="en-US" dirty="0" err="1"/>
              <a:t>výběru</a:t>
            </a:r>
            <a:r>
              <a:rPr lang="en-US" dirty="0"/>
              <a:t> a </a:t>
            </a:r>
            <a:r>
              <a:rPr lang="en-US" dirty="0" err="1"/>
              <a:t>přiměřenost</a:t>
            </a:r>
            <a:endParaRPr lang="cs-CZ" dirty="0"/>
          </a:p>
          <a:p>
            <a:endParaRPr lang="cs-CZ" dirty="0"/>
          </a:p>
          <a:p>
            <a:r>
              <a:rPr lang="en-US" b="1" dirty="0" err="1"/>
              <a:t>Zásada</a:t>
            </a:r>
            <a:r>
              <a:rPr lang="en-US" b="1" dirty="0"/>
              <a:t> 6.:</a:t>
            </a:r>
            <a:r>
              <a:rPr lang="en-US" dirty="0"/>
              <a:t> </a:t>
            </a:r>
            <a:r>
              <a:rPr lang="en-US" dirty="0" err="1"/>
              <a:t>Spoluúčast</a:t>
            </a:r>
            <a:r>
              <a:rPr lang="en-US" dirty="0"/>
              <a:t> a </a:t>
            </a:r>
            <a:r>
              <a:rPr lang="en-US" dirty="0" err="1"/>
              <a:t>spolupráce</a:t>
            </a:r>
            <a:endParaRPr lang="cs-CZ" dirty="0"/>
          </a:p>
          <a:p>
            <a:pPr>
              <a:buNone/>
            </a:pPr>
            <a:endParaRPr lang="cs-CZ" dirty="0"/>
          </a:p>
          <a:p>
            <a:r>
              <a:rPr lang="en-US" b="1" dirty="0" err="1"/>
              <a:t>Zásada</a:t>
            </a:r>
            <a:r>
              <a:rPr lang="en-US" b="1" dirty="0"/>
              <a:t> 7.:</a:t>
            </a:r>
            <a:r>
              <a:rPr lang="en-US" dirty="0"/>
              <a:t> </a:t>
            </a:r>
            <a:r>
              <a:rPr lang="en-US" dirty="0" err="1"/>
              <a:t>Motivující</a:t>
            </a:r>
            <a:r>
              <a:rPr lang="cs-CZ" dirty="0"/>
              <a:t> </a:t>
            </a:r>
            <a:r>
              <a:rPr lang="en-US" dirty="0" err="1"/>
              <a:t>hodnocení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 descr="děti ve třídě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3570" y="285728"/>
            <a:ext cx="3048021" cy="2286016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Školní žákovský parlament A EXKURZE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/>
              <a:t>				3D tiskárna</a:t>
            </a:r>
          </a:p>
          <a:p>
            <a:pPr>
              <a:buNone/>
            </a:pPr>
            <a:r>
              <a:rPr lang="cs-CZ" dirty="0"/>
              <a:t>				</a:t>
            </a:r>
          </a:p>
          <a:p>
            <a:pPr>
              <a:buNone/>
            </a:pPr>
            <a:r>
              <a:rPr lang="cs-CZ" dirty="0"/>
              <a:t>				 Modrotisk</a:t>
            </a:r>
          </a:p>
          <a:p>
            <a:pPr>
              <a:buNone/>
            </a:pPr>
            <a:r>
              <a:rPr lang="cs-CZ" dirty="0"/>
              <a:t>				</a:t>
            </a:r>
          </a:p>
          <a:p>
            <a:pPr>
              <a:buNone/>
            </a:pPr>
            <a:r>
              <a:rPr lang="cs-CZ" dirty="0"/>
              <a:t>		      Elektrárna Dukovany</a:t>
            </a:r>
          </a:p>
          <a:p>
            <a:pPr>
              <a:buNone/>
            </a:pPr>
            <a:r>
              <a:rPr lang="cs-CZ" dirty="0"/>
              <a:t>				</a:t>
            </a:r>
          </a:p>
          <a:p>
            <a:pPr>
              <a:buNone/>
            </a:pPr>
            <a:r>
              <a:rPr lang="cs-CZ" dirty="0"/>
              <a:t>				   Praha</a:t>
            </a:r>
          </a:p>
          <a:p>
            <a:pPr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Obrázek 3" descr="modrotisk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9256" y="1500174"/>
            <a:ext cx="3071834" cy="2303876"/>
          </a:xfrm>
          <a:prstGeom prst="rect">
            <a:avLst/>
          </a:prstGeom>
        </p:spPr>
      </p:pic>
      <p:pic>
        <p:nvPicPr>
          <p:cNvPr id="5" name="Obrázek 4" descr="3d tis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285860"/>
            <a:ext cx="2857520" cy="2143140"/>
          </a:xfrm>
          <a:prstGeom prst="rect">
            <a:avLst/>
          </a:prstGeom>
        </p:spPr>
      </p:pic>
      <p:pic>
        <p:nvPicPr>
          <p:cNvPr id="6" name="Obrázek 5" descr="exkurze do modrotisk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4062812"/>
            <a:ext cx="3071834" cy="230387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37112"/>
            <a:ext cx="2820852" cy="2115639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3356</TotalTime>
  <Words>472</Words>
  <Application>Microsoft Office PowerPoint</Application>
  <PresentationFormat>Předvádění na obrazovce (4:3)</PresentationFormat>
  <Paragraphs>126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8" baseType="lpstr">
      <vt:lpstr>Franklin Gothic Book</vt:lpstr>
      <vt:lpstr>Franklin Gothic Medium</vt:lpstr>
      <vt:lpstr>Times New Roman</vt:lpstr>
      <vt:lpstr>Wingdings 2</vt:lpstr>
      <vt:lpstr>Cesta</vt:lpstr>
      <vt:lpstr>Základní škola M. Kudeříkové  Strážnice   </vt:lpstr>
      <vt:lpstr>Zdravá  ZÁKLADNÍ škola</vt:lpstr>
      <vt:lpstr>Pilíře zdravé školy</vt:lpstr>
      <vt:lpstr>Zásady zdravé školy:</vt:lpstr>
      <vt:lpstr>1. Pohoda prostředí</vt:lpstr>
      <vt:lpstr>oddychové koutky a odpočinková místa</vt:lpstr>
      <vt:lpstr>Schodolez, plošina, kolárna, tělocvična</vt:lpstr>
      <vt:lpstr>2. ZDRAVÉ UČENÍ</vt:lpstr>
      <vt:lpstr>Školní žákovský parlament A EXKURZE</vt:lpstr>
      <vt:lpstr>Adaptační pobyty 6. ročníků</vt:lpstr>
      <vt:lpstr>UČENÍ NA ZAHRADĚ A ZDRAVÝ ŽIVOTNÍ STYL</vt:lpstr>
      <vt:lpstr>Projektové dny </vt:lpstr>
      <vt:lpstr>Tématické dny na 1. stupni</vt:lpstr>
      <vt:lpstr>Den dětí - „akce děti dětem“</vt:lpstr>
      <vt:lpstr>Poetická odpoledne, divadla A VÝSTAVY</vt:lpstr>
      <vt:lpstr>3. OTEVŘENÉ PARTNERSTVÍ</vt:lpstr>
      <vt:lpstr>VÁNOČNÍ JARMARK</vt:lpstr>
      <vt:lpstr>NÁVŠTĚVA A VYSTOUPENÍ V DOMĚ SENIORŮ</vt:lpstr>
      <vt:lpstr>SETKÁNÍ S PRVŇÁČKY A ŠESŤÁKY</vt:lpstr>
      <vt:lpstr>BESEDY   A PŘEDNÁŠKY S ODBORNÍKY   </vt:lpstr>
      <vt:lpstr>WORKSHOPY PRO 1. STUPEŇ A NÁVŠTĚVY   STŘEDNÍCH ŠKOL</vt:lpstr>
      <vt:lpstr>AKTUÁLNÍ PROJEKTy  NAŠÍ ŠKOLy</vt:lpstr>
      <vt:lpstr>DĚKUJI ZA POZORNOST…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Základní škola M. Kudeříkové  Strážnice</dc:title>
  <dc:creator>Klára</dc:creator>
  <cp:lastModifiedBy>Ivana Majíčková</cp:lastModifiedBy>
  <cp:revision>76</cp:revision>
  <dcterms:created xsi:type="dcterms:W3CDTF">2021-05-17T15:18:43Z</dcterms:created>
  <dcterms:modified xsi:type="dcterms:W3CDTF">2021-06-01T16:56:37Z</dcterms:modified>
</cp:coreProperties>
</file>