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16"/>
  </p:notes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70" r:id="rId14"/>
    <p:sldId id="273" r:id="rId1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6" autoAdjust="0"/>
    <p:restoredTop sz="94660"/>
  </p:normalViewPr>
  <p:slideViewPr>
    <p:cSldViewPr>
      <p:cViewPr varScale="1">
        <p:scale>
          <a:sx n="90" d="100"/>
          <a:sy n="90" d="100"/>
        </p:scale>
        <p:origin x="81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26778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41e19e42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41e19e42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633e01f23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633e01f234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42a539fd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42a539fd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42a539fd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42a539fd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41e19e426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41e19e426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41e19e426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41e19e426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41e19e426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41e19e426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41e19e426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41e19e426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46033fe695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g46033fe69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633e01f234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633e01f234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633e01f23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633e01f23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633e01f23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633e01f234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633e01f234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633e01f234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9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uze nadpis" type="titleOnly">
  <p:cSld name="TITLE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2874750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5463750" y="1371628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1272750" y="-609572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ransition>
    <p:push dir="r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Maker%20Faire%20Prague%202019/P6220699.JPG" TargetMode="External"/><Relationship Id="rId3" Type="http://schemas.openxmlformats.org/officeDocument/2006/relationships/hyperlink" Target="V&#253;zkumn&#253;%20t&#253;m/Kuli&#269;kov&#233;%20dr&#225;hy/P1170186.JPG" TargetMode="External"/><Relationship Id="rId7" Type="http://schemas.openxmlformats.org/officeDocument/2006/relationships/hyperlink" Target="V&#253;zkumn&#253;%20t&#253;m/Velikono&#269;n&#237;%20&#382;&#225;kovsk&#253;%20turnaj%20-%20Pi&#353;kvorky%20Academic%20School%202019/Pi&#353;kvorky%202019%20-%20Trofeje%20pro%20v&#237;t&#283;ze%20a%20sponzory%20o.JP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hyperlink" Target="V&#253;zkumn&#253;%20t&#253;m/Kuli&#269;kov&#233;%20dr&#225;hy/P1170173.JPG" TargetMode="External"/><Relationship Id="rId5" Type="http://schemas.openxmlformats.org/officeDocument/2006/relationships/hyperlink" Target="V&#253;zkumn&#253;%20t&#253;m/D&#345;evohr&#225;tky/P1100090.JPG" TargetMode="External"/><Relationship Id="rId10" Type="http://schemas.openxmlformats.org/officeDocument/2006/relationships/image" Target="../media/image11.png"/><Relationship Id="rId4" Type="http://schemas.openxmlformats.org/officeDocument/2006/relationships/hyperlink" Target="V&#253;zkumn&#253;%20t&#253;m/3D%20tisk&#225;rna/P2270355.JPG" TargetMode="External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10" Type="http://schemas.openxmlformats.org/officeDocument/2006/relationships/image" Target="../media/image19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vera.olsakova@academicschool.cz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Deskov&#233;%20hry%20a%20hlavolamy%20-%20hran&#237;,%20v&#253;voj,%20v&#253;roba/Plat&#243;nsk&#225;%20t&#283;lesa/P4272447.JPG" TargetMode="External"/><Relationship Id="rId3" Type="http://schemas.openxmlformats.org/officeDocument/2006/relationships/hyperlink" Target="Deskov&#233;%20hry%20a%20hlavolamy%20-%20hran&#237;,%20v&#253;voj,%20v&#253;roba/Bukov&#233;%20lamelky/P6050025.JPG" TargetMode="External"/><Relationship Id="rId7" Type="http://schemas.openxmlformats.org/officeDocument/2006/relationships/hyperlink" Target="Deskov&#233;%20hry%20a%20hlavolamy%20-%20hran&#237;,%20v&#253;voj,%20v&#253;roba/Pixely/P2200048.JP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hyperlink" Target="Deskov&#233;%20hry%20a%20hlavolamy%20-%20hran&#237;,%20v&#253;voj,%20v&#253;roba/PC%20logick&#233;%20hry/P6050004.JPG" TargetMode="External"/><Relationship Id="rId5" Type="http://schemas.openxmlformats.org/officeDocument/2006/relationships/hyperlink" Target="Deskov&#233;%20hry%20a%20hlavolamy%20-%20hran&#237;,%20v&#253;voj,%20v&#253;roba/Pap&#237;rov&#225;%20&#353;achovniice/P1090013.JPG" TargetMode="External"/><Relationship Id="rId10" Type="http://schemas.openxmlformats.org/officeDocument/2006/relationships/hyperlink" Target="Deskov&#233;%20hry%20a%20hlavolamy%20-%20hran&#237;,%20v&#253;voj,%20v&#253;roba/Stavebnice/P3061048.JPG" TargetMode="External"/><Relationship Id="rId4" Type="http://schemas.openxmlformats.org/officeDocument/2006/relationships/hyperlink" Target="Deskov&#233;%20hry%20a%20hlavolamy%20-%20hran&#237;,%20v&#253;voj,%20v&#253;roba/Ozoboti/P5153015.JPG" TargetMode="External"/><Relationship Id="rId9" Type="http://schemas.openxmlformats.org/officeDocument/2006/relationships/hyperlink" Target="Deskov&#233;%20hry%20a%20hlavolamy%20-%20hran&#237;,%20v&#253;voj,%20v&#253;roba/Prototyp%20Kvarto/DSCN9092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Robotika/3D%20tisk/DSCN8801.JPG" TargetMode="External"/><Relationship Id="rId7" Type="http://schemas.openxmlformats.org/officeDocument/2006/relationships/hyperlink" Target="V&#253;zkumn&#253;%20t&#253;m/Velikono&#269;n&#237;%20&#382;&#225;kovsk&#253;%20turnaj%20-%20Pi&#353;kvorky%20Academic%20School%202019/P4162188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hyperlink" Target="Robotika/Ozoboti/P5032799.JPG" TargetMode="External"/><Relationship Id="rId5" Type="http://schemas.openxmlformats.org/officeDocument/2006/relationships/hyperlink" Target="Robotika/Minecraft/P5032782.JPG" TargetMode="External"/><Relationship Id="rId4" Type="http://schemas.openxmlformats.org/officeDocument/2006/relationships/hyperlink" Target="Robotika/Arduino%20-%20sedmisegmentovka%20(digit&#225;ln&#237;%20&#269;&#237;slice)/P3081119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Kovozoo%20-%20Den%20Zem&#283;%202019/P4272579.JP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     Možnosti práce s nadanými žáky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30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0" dirty="0"/>
              <a:t>Závěrečná konference k projektu MAP II. ORP Veselí nad Moravou – Ostrožsko-Kunovice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cs-CZ" sz="14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0" dirty="0"/>
              <a:t>3. 6. 2021</a:t>
            </a:r>
            <a:endParaRPr sz="1400" dirty="0"/>
          </a:p>
        </p:txBody>
      </p:sp>
      <p:pic>
        <p:nvPicPr>
          <p:cNvPr id="131" name="Google Shape;13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31900" y="2067694"/>
            <a:ext cx="3280200" cy="275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>
                <a:hlinkClick r:id="rId3" action="ppaction://hlinkfile"/>
              </a:rPr>
              <a:t>Výzkumný tým</a:t>
            </a:r>
            <a:endParaRPr dirty="0"/>
          </a:p>
        </p:txBody>
      </p:sp>
      <p:sp>
        <p:nvSpPr>
          <p:cNvPr id="196" name="Google Shape;196;p3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457200"/>
            <a:r>
              <a:rPr lang="cs-CZ" dirty="0">
                <a:hlinkClick r:id="rId4" action="ppaction://hlinkfile"/>
              </a:rPr>
              <a:t>3D tiskárna</a:t>
            </a:r>
            <a:endParaRPr lang="cs-CZ" dirty="0"/>
          </a:p>
          <a:p>
            <a:pPr indent="-457200"/>
            <a:r>
              <a:rPr lang="cs-CZ" dirty="0" err="1">
                <a:hlinkClick r:id="rId5" action="ppaction://hlinkfile"/>
              </a:rPr>
              <a:t>Dřevohrátky</a:t>
            </a:r>
            <a:r>
              <a:rPr lang="cs-CZ" dirty="0"/>
              <a:t>                                         </a:t>
            </a:r>
          </a:p>
          <a:p>
            <a:pPr indent="-457200"/>
            <a:r>
              <a:rPr lang="cs-CZ" dirty="0">
                <a:hlinkClick r:id="rId6" action="ppaction://hlinkfile"/>
              </a:rPr>
              <a:t>Kuličkové dráhy</a:t>
            </a:r>
            <a:endParaRPr lang="cs-CZ" dirty="0"/>
          </a:p>
          <a:p>
            <a:pPr indent="-457200"/>
            <a:r>
              <a:rPr lang="cs-CZ" dirty="0">
                <a:hlinkClick r:id="rId7" action="ppaction://hlinkfile"/>
              </a:rPr>
              <a:t>Velikonoční piškvorkový turnaj</a:t>
            </a:r>
            <a:endParaRPr lang="cs-CZ" dirty="0"/>
          </a:p>
          <a:p>
            <a:pPr indent="-457200"/>
            <a:r>
              <a:rPr lang="cs-CZ" dirty="0">
                <a:hlinkClick r:id="rId8" action="ppaction://hlinkfile"/>
              </a:rPr>
              <a:t>Maker </a:t>
            </a:r>
            <a:r>
              <a:rPr lang="cs-CZ" dirty="0" err="1">
                <a:hlinkClick r:id="rId8" action="ppaction://hlinkfile"/>
              </a:rPr>
              <a:t>Faire</a:t>
            </a:r>
            <a:r>
              <a:rPr lang="cs-CZ" dirty="0">
                <a:hlinkClick r:id="rId8" action="ppaction://hlinkfile"/>
              </a:rPr>
              <a:t> Prague 2019 </a:t>
            </a:r>
            <a:endParaRPr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367" y="411511"/>
            <a:ext cx="1587095" cy="194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823762"/>
            <a:ext cx="2520194" cy="188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/>
              <a:t>Mimoškolní činnosti podporující práci </a:t>
            </a:r>
            <a:br>
              <a:rPr lang="cs" sz="3000"/>
            </a:br>
            <a:r>
              <a:rPr lang="cs" sz="3000"/>
              <a:t>s nadanými a mimořádně nadanými žáky</a:t>
            </a:r>
            <a:endParaRPr sz="3000"/>
          </a:p>
        </p:txBody>
      </p:sp>
      <p:sp>
        <p:nvSpPr>
          <p:cNvPr id="211" name="Google Shape;211;p3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cs" b="1"/>
              <a:t>LEGO roboti</a:t>
            </a:r>
            <a:endParaRPr b="1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i="1"/>
          </a:p>
        </p:txBody>
      </p:sp>
      <p:pic>
        <p:nvPicPr>
          <p:cNvPr id="212" name="Google Shape;21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900275"/>
            <a:ext cx="2991174" cy="2243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2825" y="2900275"/>
            <a:ext cx="2991174" cy="2243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76412" y="1511431"/>
            <a:ext cx="2991174" cy="2243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86375" y="0"/>
            <a:ext cx="1357626" cy="1810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1298974" cy="97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78075" y="3884347"/>
            <a:ext cx="1678844" cy="1259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77500" y="1555428"/>
            <a:ext cx="1298948" cy="97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23988" y="1893975"/>
            <a:ext cx="1143190" cy="857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1124" y="1364899"/>
            <a:ext cx="1902878" cy="1427149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 dirty="0"/>
              <a:t>Mimoškolní činnosti podporující práci </a:t>
            </a:r>
            <a:br>
              <a:rPr lang="cs" sz="3000" dirty="0"/>
            </a:br>
            <a:r>
              <a:rPr lang="cs" sz="3000" dirty="0"/>
              <a:t>s nadanými a mimořádně nadanými žáky</a:t>
            </a:r>
            <a:endParaRPr sz="3000" dirty="0"/>
          </a:p>
        </p:txBody>
      </p:sp>
      <p:sp>
        <p:nvSpPr>
          <p:cNvPr id="246" name="Google Shape;246;p3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cs" b="1"/>
              <a:t>Pedagogická intervence</a:t>
            </a:r>
            <a:endParaRPr b="1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i="1"/>
          </a:p>
        </p:txBody>
      </p:sp>
      <p:pic>
        <p:nvPicPr>
          <p:cNvPr id="247" name="Google Shape;24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1800" y="2944350"/>
            <a:ext cx="2932196" cy="2199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944350"/>
            <a:ext cx="2932196" cy="2199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05900" y="2944350"/>
            <a:ext cx="2932196" cy="2199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27124" y="1364893"/>
            <a:ext cx="1902874" cy="1427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Děkuji za pozornost</a:t>
            </a:r>
            <a:endParaRPr dirty="0"/>
          </a:p>
        </p:txBody>
      </p:sp>
      <p:sp>
        <p:nvSpPr>
          <p:cNvPr id="279" name="Google Shape;279;p4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3"/>
              </a:rPr>
              <a:t>vera.olsakova@academicschool.cz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Manuál k práci pro učitele MŠ a ZŠ</a:t>
            </a:r>
            <a:endParaRPr/>
          </a:p>
        </p:txBody>
      </p:sp>
      <p:sp>
        <p:nvSpPr>
          <p:cNvPr id="145" name="Google Shape;145;p2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640"/>
              </a:spcBef>
              <a:spcAft>
                <a:spcPts val="0"/>
              </a:spcAft>
              <a:buSzPts val="3000"/>
              <a:buAutoNum type="arabicPeriod"/>
            </a:pPr>
            <a:r>
              <a:rPr lang="cs" sz="3000" dirty="0"/>
              <a:t>Žáci zařazení do prvního stupně podpůrného opatření</a:t>
            </a:r>
            <a:endParaRPr sz="24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cs" sz="3000" dirty="0"/>
              <a:t>Žáci zařazení do druhého a třetího stupně podpůrného opatření</a:t>
            </a:r>
            <a:endParaRPr sz="24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cs" sz="3000" dirty="0"/>
              <a:t>Noví žáci  </a:t>
            </a:r>
            <a:endParaRPr sz="3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Postup při prediagnostice nadaných</a:t>
            </a:r>
            <a:endParaRPr/>
          </a:p>
        </p:txBody>
      </p:sp>
      <p:sp>
        <p:nvSpPr>
          <p:cNvPr id="151" name="Google Shape;151;p2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640"/>
              </a:spcBef>
              <a:spcAft>
                <a:spcPts val="0"/>
              </a:spcAft>
              <a:buSzPts val="3000"/>
              <a:buAutoNum type="arabicPeriod"/>
            </a:pPr>
            <a:r>
              <a:rPr lang="cs" sz="3000" dirty="0"/>
              <a:t>Zadání didaktických testů</a:t>
            </a: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cs" sz="3000" dirty="0"/>
              <a:t>Dotazník pro rodiče</a:t>
            </a: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cs" sz="3000" dirty="0"/>
              <a:t>Dotazník pro učitele</a:t>
            </a: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cs" sz="3000" dirty="0"/>
              <a:t>Testy IQ Mensa</a:t>
            </a: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cs" sz="3000" dirty="0"/>
              <a:t>Úspěšnost v soutěžích Čmelda Pepík, </a:t>
            </a:r>
            <a:br>
              <a:rPr lang="cs" sz="3000" dirty="0"/>
            </a:br>
            <a:r>
              <a:rPr lang="cs" sz="3000" dirty="0"/>
              <a:t>Logická olympiáda aj.</a:t>
            </a: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cs" sz="3000" dirty="0"/>
              <a:t>Pedagogicko - psychologická poradna</a:t>
            </a:r>
            <a:endParaRPr sz="3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Vytvoření IP a PLPP</a:t>
            </a:r>
            <a:endParaRPr/>
          </a:p>
        </p:txBody>
      </p:sp>
      <p:sp>
        <p:nvSpPr>
          <p:cNvPr id="157" name="Google Shape;157;p29"/>
          <p:cNvSpPr txBox="1">
            <a:spLocks noGrp="1"/>
          </p:cNvSpPr>
          <p:nvPr>
            <p:ph type="body" idx="1"/>
          </p:nvPr>
        </p:nvSpPr>
        <p:spPr>
          <a:xfrm>
            <a:off x="457200" y="1063375"/>
            <a:ext cx="8229600" cy="38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640"/>
              </a:spcBef>
              <a:spcAft>
                <a:spcPts val="0"/>
              </a:spcAft>
              <a:buSzPts val="3000"/>
              <a:buAutoNum type="arabicPeriod"/>
            </a:pPr>
            <a:r>
              <a:rPr lang="cs" sz="2800" dirty="0"/>
              <a:t>Konzultace s PPP, zákonnými zástupci a pedagogy</a:t>
            </a:r>
            <a:endParaRPr sz="28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cs" sz="2800" dirty="0"/>
              <a:t>Příprava IP a PLPP, odsouhlasení a podpisy pedagogů a zákonných zástupců</a:t>
            </a:r>
            <a:endParaRPr sz="28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cs" sz="2800" dirty="0"/>
              <a:t>Kontrola činností poslední den v měsíci</a:t>
            </a:r>
            <a:endParaRPr sz="28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cs" sz="2800" dirty="0"/>
              <a:t>Ukládání výsledků práce žáka </a:t>
            </a:r>
            <a:br>
              <a:rPr lang="cs" sz="2800" dirty="0"/>
            </a:br>
            <a:r>
              <a:rPr lang="cs" sz="2800" dirty="0"/>
              <a:t>- v elektronické nebo listinné podobě</a:t>
            </a:r>
            <a:endParaRPr sz="28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cs" sz="2800" dirty="0"/>
              <a:t>Vyhodnocení, písemné po ukončení školního roku</a:t>
            </a:r>
            <a:endParaRPr sz="2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cs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Dětská vědecká konference</a:t>
            </a:r>
            <a:br>
              <a:rPr lang="cs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cs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listopad 2021?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3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Google Shape;164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536" y="1653648"/>
            <a:ext cx="4464496" cy="2818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4048" y="2193708"/>
            <a:ext cx="3744416" cy="2278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41600" y="1222176"/>
            <a:ext cx="2429850" cy="182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Deskové hry a hlavolamy</a:t>
            </a:r>
            <a:endParaRPr/>
          </a:p>
        </p:txBody>
      </p:sp>
      <p:sp>
        <p:nvSpPr>
          <p:cNvPr id="172" name="Google Shape;172;p3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40"/>
              </a:spcBef>
              <a:spcAft>
                <a:spcPts val="0"/>
              </a:spcAft>
              <a:buSzPts val="2400"/>
              <a:buChar char="•"/>
            </a:pPr>
            <a:r>
              <a:rPr lang="cs" sz="2400" dirty="0">
                <a:hlinkClick r:id="rId3" action="ppaction://hlinkfile"/>
              </a:rPr>
              <a:t>Bukové lamelky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cs" sz="2400" dirty="0">
                <a:hlinkClick r:id="rId4" action="ppaction://hlinkfile"/>
              </a:rPr>
              <a:t>Ozoboti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cs" sz="2400" dirty="0">
                <a:hlinkClick r:id="rId5" action="ppaction://hlinkfile"/>
              </a:rPr>
              <a:t>Papírové šachovnice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cs" sz="2400" dirty="0">
                <a:hlinkClick r:id="rId6" action="ppaction://hlinkfile"/>
              </a:rPr>
              <a:t>PC logické hry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cs" sz="2400" dirty="0">
                <a:hlinkClick r:id="rId7" action="ppaction://hlinkfile"/>
              </a:rPr>
              <a:t>Pixely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cs" sz="2400" dirty="0">
                <a:hlinkClick r:id="rId8" action="ppaction://hlinkfile"/>
              </a:rPr>
              <a:t>Platonská tělesa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cs" sz="2400" dirty="0">
                <a:hlinkClick r:id="rId9" action="ppaction://hlinkfile"/>
              </a:rPr>
              <a:t>Prototyp Kvarto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cs" sz="2400" dirty="0">
                <a:hlinkClick r:id="rId10" action="ppaction://hlinkfile"/>
              </a:rPr>
              <a:t>Stavebnice</a:t>
            </a:r>
            <a:endParaRPr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Robotika</a:t>
            </a:r>
            <a:endParaRPr/>
          </a:p>
        </p:txBody>
      </p:sp>
      <p:sp>
        <p:nvSpPr>
          <p:cNvPr id="178" name="Google Shape;178;p3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457200"/>
            <a:r>
              <a:rPr lang="cs-CZ" dirty="0">
                <a:hlinkClick r:id="rId3" action="ppaction://hlinkfile"/>
              </a:rPr>
              <a:t>3D tisk</a:t>
            </a:r>
            <a:endParaRPr lang="cs-CZ" dirty="0"/>
          </a:p>
          <a:p>
            <a:pPr indent="-457200"/>
            <a:r>
              <a:rPr lang="cs-CZ" dirty="0" err="1">
                <a:hlinkClick r:id="rId4" action="ppaction://hlinkfile"/>
              </a:rPr>
              <a:t>Arduino</a:t>
            </a:r>
            <a:endParaRPr lang="cs-CZ" dirty="0"/>
          </a:p>
          <a:p>
            <a:pPr indent="-457200"/>
            <a:r>
              <a:rPr lang="cs-CZ" dirty="0" err="1">
                <a:hlinkClick r:id="rId5" action="ppaction://hlinkfile"/>
              </a:rPr>
              <a:t>Minecraft</a:t>
            </a:r>
            <a:endParaRPr lang="cs-CZ" dirty="0"/>
          </a:p>
          <a:p>
            <a:pPr indent="-457200"/>
            <a:r>
              <a:rPr lang="cs-CZ" dirty="0" err="1">
                <a:hlinkClick r:id="rId6" action="ppaction://hlinkfile"/>
              </a:rPr>
              <a:t>Ozoboti</a:t>
            </a:r>
            <a:endParaRPr lang="cs-CZ" dirty="0"/>
          </a:p>
          <a:p>
            <a:pPr indent="-457200"/>
            <a:r>
              <a:rPr lang="cs-CZ" dirty="0">
                <a:hlinkClick r:id="rId7" action="ppaction://hlinkfile"/>
              </a:rPr>
              <a:t>Piškvorky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Pangea - finále Praha</a:t>
            </a:r>
            <a:endParaRPr/>
          </a:p>
        </p:txBody>
      </p:sp>
      <p:sp>
        <p:nvSpPr>
          <p:cNvPr id="184" name="Google Shape;184;p3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26" name="Picture 2" descr="D:\FOTO PRO VĚRU DO PREZENTACE\Pangea - finále Praha\IMG_20190517_0934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275606"/>
            <a:ext cx="4440493" cy="333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FOTO PRO VĚRU DO PREZENTACE\Pangea - finále Praha\IMG_20190517_11225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035" y="2067694"/>
            <a:ext cx="3813448" cy="286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>
                <a:hlinkClick r:id="rId3" action="ppaction://hlinkfile"/>
              </a:rPr>
              <a:t>Kovozoo - Den Země 2019</a:t>
            </a:r>
            <a:endParaRPr dirty="0"/>
          </a:p>
        </p:txBody>
      </p:sp>
      <p:sp>
        <p:nvSpPr>
          <p:cNvPr id="190" name="Google Shape;190;p3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050" name="Picture 2" descr="D:\FOTO PRO VĚRU DO PREZENTACE\Kovozoo - Den Země 2019\P42724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91630"/>
            <a:ext cx="3528392" cy="264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FOTO PRO VĚRU DO PREZENTACE\Kovozoo - Den Země 2019\P42724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43558"/>
            <a:ext cx="3383203" cy="253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FOTO PRO VĚRU DO PREZENTACE\Kovozoo - Den Země 2019\P427243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713" y="2571750"/>
            <a:ext cx="3042767" cy="228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1792</TotalTime>
  <Words>221</Words>
  <Application>Microsoft Office PowerPoint</Application>
  <PresentationFormat>Předvádění na obrazovce (16:9)</PresentationFormat>
  <Paragraphs>52</Paragraphs>
  <Slides>13</Slides>
  <Notes>13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Arial</vt:lpstr>
      <vt:lpstr>Calibri</vt:lpstr>
      <vt:lpstr>Simple Light</vt:lpstr>
      <vt:lpstr>Motiv systému Office</vt:lpstr>
      <vt:lpstr>     Možnosti práce s nadanými žáky  </vt:lpstr>
      <vt:lpstr>Manuál k práci pro učitele MŠ a ZŠ</vt:lpstr>
      <vt:lpstr>Postup při prediagnostice nadaných</vt:lpstr>
      <vt:lpstr>Vytvoření IP a PLPP</vt:lpstr>
      <vt:lpstr>Dětská vědecká konference  listopad 2021?</vt:lpstr>
      <vt:lpstr>Deskové hry a hlavolamy</vt:lpstr>
      <vt:lpstr>Robotika</vt:lpstr>
      <vt:lpstr>Pangea - finále Praha</vt:lpstr>
      <vt:lpstr>Kovozoo - Den Země 2019</vt:lpstr>
      <vt:lpstr>Výzkumný tým</vt:lpstr>
      <vt:lpstr>Mimoškolní činnosti podporující práci  s nadanými a mimořádně nadanými žáky</vt:lpstr>
      <vt:lpstr>Mimoškolní činnosti podporující práci  s nadanými a mimořádně nadanými žáky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Možnosti práce s nadanými žáky</dc:title>
  <dc:creator>Olšáková Věra</dc:creator>
  <cp:lastModifiedBy>Ivana Majíčková</cp:lastModifiedBy>
  <cp:revision>15</cp:revision>
  <dcterms:modified xsi:type="dcterms:W3CDTF">2021-06-01T16:51:33Z</dcterms:modified>
</cp:coreProperties>
</file>