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4" r:id="rId3"/>
    <p:sldId id="286" r:id="rId4"/>
    <p:sldId id="267" r:id="rId5"/>
    <p:sldId id="275" r:id="rId6"/>
    <p:sldId id="277" r:id="rId7"/>
    <p:sldId id="276" r:id="rId8"/>
    <p:sldId id="279" r:id="rId9"/>
    <p:sldId id="280" r:id="rId10"/>
    <p:sldId id="281" r:id="rId11"/>
    <p:sldId id="268" r:id="rId12"/>
    <p:sldId id="287" r:id="rId13"/>
    <p:sldId id="257" r:id="rId14"/>
    <p:sldId id="273" r:id="rId15"/>
    <p:sldId id="264" r:id="rId16"/>
    <p:sldId id="269" r:id="rId17"/>
    <p:sldId id="288" r:id="rId18"/>
    <p:sldId id="282" r:id="rId19"/>
    <p:sldId id="283" r:id="rId20"/>
    <p:sldId id="284" r:id="rId21"/>
    <p:sldId id="285" r:id="rId22"/>
    <p:sldId id="289" r:id="rId23"/>
    <p:sldId id="270" r:id="rId24"/>
    <p:sldId id="261" r:id="rId25"/>
    <p:sldId id="278" r:id="rId26"/>
    <p:sldId id="291" r:id="rId27"/>
    <p:sldId id="262" r:id="rId28"/>
    <p:sldId id="265" r:id="rId29"/>
    <p:sldId id="263" r:id="rId30"/>
    <p:sldId id="290" r:id="rId31"/>
    <p:sldId id="266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14"/>
    <p:restoredTop sz="93667"/>
  </p:normalViewPr>
  <p:slideViewPr>
    <p:cSldViewPr snapToGrid="0" snapToObjects="1">
      <p:cViewPr varScale="1">
        <p:scale>
          <a:sx n="67" d="100"/>
          <a:sy n="67" d="100"/>
        </p:scale>
        <p:origin x="56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42A930-D2EB-E44A-8A83-19B7EE384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AA81759-725C-E247-BE9C-3FD52B00F7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AC008A0-5448-714F-BA4E-9530CAD3D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9254-0F14-4C40-A694-0A0B319DFC1D}" type="datetimeFigureOut">
              <a:rPr lang="cs-CZ" smtClean="0"/>
              <a:t>1. 6. 2021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C7D03DF-B0FD-B04E-8810-62768E8D8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2F3258E-A1A4-084C-BDD0-040741329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3226C-1CD7-6A43-94F4-00DD0B7FE3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8911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108C1C-BCE7-B145-A1D0-F19FCF3EF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5DA04E5-A19A-8F41-AEE4-BA14F361D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7B6A19-C904-CB4C-9522-618007477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9254-0F14-4C40-A694-0A0B319DFC1D}" type="datetimeFigureOut">
              <a:rPr lang="cs-CZ" smtClean="0"/>
              <a:t>1. 6. 2021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881FD6D-A98D-8A49-8439-9CCD3B12B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C5B6A7-C1A2-F748-9231-72C3D5FCB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3226C-1CD7-6A43-94F4-00DD0B7FE3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732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D73AFE8-78DF-9E46-B1A8-261D47ED7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A354817-A511-0844-96E8-AFE97AC3D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EE5698-7AE0-024D-8D67-D06654564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9254-0F14-4C40-A694-0A0B319DFC1D}" type="datetimeFigureOut">
              <a:rPr lang="cs-CZ" smtClean="0"/>
              <a:t>1. 6. 2021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DE5494-FAF0-CA4F-9755-08EF60F17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B9E1A27-60D8-4E48-ABA2-3F94AD6CA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3226C-1CD7-6A43-94F4-00DD0B7FE3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2459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35B98A-B886-C445-8D11-55DE55924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E92A55D-BFD6-7445-B1C3-89846DD32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C3FEBA-DAC9-3E45-94AB-5D1FEF3F0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9254-0F14-4C40-A694-0A0B319DFC1D}" type="datetimeFigureOut">
              <a:rPr lang="cs-CZ" smtClean="0"/>
              <a:t>1. 6. 2021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E75D75-B94C-984F-AE52-740B8A2E2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DF44414-CEBB-C747-8CA1-99D34CDCA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3226C-1CD7-6A43-94F4-00DD0B7FE3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1833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4DF362-B942-3A47-8D3E-ADAF92221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23990CB-CE32-5641-8B7D-2EC87EA1A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4B38B4-A5B9-2640-874E-474C26445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9254-0F14-4C40-A694-0A0B319DFC1D}" type="datetimeFigureOut">
              <a:rPr lang="cs-CZ" smtClean="0"/>
              <a:t>1. 6. 2021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DEFEB0-F60D-9E4D-A8A7-D15C26EEE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A9B132A-2D32-F84E-9554-9A1D7BF6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3226C-1CD7-6A43-94F4-00DD0B7FE3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6054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154C1A-33E9-E449-B053-FA6EB9385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CA7F10E-A2DB-9B43-B452-CD7B93275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6017297-10A6-394D-AB65-3CAD83806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5934AB-0036-D14F-B5A2-5C27714E3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9254-0F14-4C40-A694-0A0B319DFC1D}" type="datetimeFigureOut">
              <a:rPr lang="cs-CZ" smtClean="0"/>
              <a:t>1. 6. 2021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421671D-B078-A148-BBC8-2DD1D486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F0EC5B8-C994-D64A-8A63-350201FA9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3226C-1CD7-6A43-94F4-00DD0B7FE3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2007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BBAFC9-F3B5-B042-9992-32144C1A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29F3FC6-E9AC-F14A-9EE9-3C738A8F7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A30AA69-92F9-9C4E-9E7C-1ABBA8F02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DD9D9A73-B5EF-7347-8EA8-1DB0F0F99A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F5529C03-BF92-9848-8001-A4EBE960DB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D1B45C9-B9AC-2C40-9DA2-BC76BE9B8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9254-0F14-4C40-A694-0A0B319DFC1D}" type="datetimeFigureOut">
              <a:rPr lang="cs-CZ" smtClean="0"/>
              <a:t>1. 6. 2021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301C56C-8D1E-3546-BE29-8CCA99C09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85CB9CE-2891-B14B-9552-7BA922FF1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3226C-1CD7-6A43-94F4-00DD0B7FE3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7193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0F8E43-5E13-A04F-A6EA-5A1CF6976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0A4D169-013C-7E41-BCF3-A1A80CE55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9254-0F14-4C40-A694-0A0B319DFC1D}" type="datetimeFigureOut">
              <a:rPr lang="cs-CZ" smtClean="0"/>
              <a:t>1. 6. 2021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3119615-82FC-5B46-8582-8E3912180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A51B1DC-FB38-6C44-BF17-3E482494A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3226C-1CD7-6A43-94F4-00DD0B7FE3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461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B21FE03-05E2-DE41-985A-B6A5E444E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9254-0F14-4C40-A694-0A0B319DFC1D}" type="datetimeFigureOut">
              <a:rPr lang="cs-CZ" smtClean="0"/>
              <a:t>1. 6. 2021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C193AD8-59F9-7649-8C63-3F27C75C7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CE0DEA4-8923-BE43-A732-F4F882BAA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3226C-1CD7-6A43-94F4-00DD0B7FE3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3311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38D45B-C501-1542-A9C3-148F287C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F5AAD7-4BDA-D541-AE0C-EABA64E6E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8093EF0-7369-A044-B411-0C0EC1AC43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B572B0C-79B2-2F4D-9F0D-8F9D76494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9254-0F14-4C40-A694-0A0B319DFC1D}" type="datetimeFigureOut">
              <a:rPr lang="cs-CZ" smtClean="0"/>
              <a:t>1. 6. 2021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322180C-24E7-EF4E-B98C-99343DA85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FDC4795-240B-DD48-8FB9-0D88ABED9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3226C-1CD7-6A43-94F4-00DD0B7FE3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9616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30BE97-63C7-0840-B7BE-87DE62C29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72F4B97-4A10-C445-9031-3C28194E70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D6704B9-0531-EA49-B3D2-7A5FFA85B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60F0F62-FCA9-F14B-B587-0941F8ED7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9254-0F14-4C40-A694-0A0B319DFC1D}" type="datetimeFigureOut">
              <a:rPr lang="cs-CZ" smtClean="0"/>
              <a:t>1. 6. 2021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E995024-A2E0-AB41-BCCD-185AE3370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DCC9DD-5439-5848-9151-72466DEEF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3226C-1CD7-6A43-94F4-00DD0B7FE3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5247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B5341D5-40AC-134F-8359-E8E926A4B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4E83ED9-BF77-9F43-B8F8-0A048EA45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66E77A-5E70-0E45-8E84-62FCB9CE1D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09254-0F14-4C40-A694-0A0B319DFC1D}" type="datetimeFigureOut">
              <a:rPr lang="cs-CZ" smtClean="0"/>
              <a:t>1. 6. 2021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F1DE6E-406B-4947-A60A-D16F11BDF7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E40A5E-E71E-CF4E-8E72-422D971154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3226C-1CD7-6A43-94F4-00DD0B7FE3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826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G"/><Relationship Id="rId9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716E5F-4D7C-3E48-B0F1-362D65F557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Etická výchova ve školách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3663059-B6ED-B348-9D68-EF565F9AA3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078819"/>
          </a:xfrm>
        </p:spPr>
        <p:txBody>
          <a:bodyPr/>
          <a:lstStyle/>
          <a:p>
            <a:r>
              <a:rPr lang="cs-CZ" dirty="0"/>
              <a:t>Mgr. Tomáš Just</a:t>
            </a:r>
          </a:p>
          <a:p>
            <a:r>
              <a:rPr lang="cs-CZ" dirty="0"/>
              <a:t>Církevní základní škola ve Veselí nad Moravou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C3663059-B6ED-B348-9D68-EF565F9AA345}"/>
              </a:ext>
            </a:extLst>
          </p:cNvPr>
          <p:cNvSpPr txBox="1">
            <a:spLocks/>
          </p:cNvSpPr>
          <p:nvPr/>
        </p:nvSpPr>
        <p:spPr>
          <a:xfrm>
            <a:off x="1524000" y="5214997"/>
            <a:ext cx="9144000" cy="1078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i="1" dirty="0"/>
              <a:t>Konference škol a školských zařízení na téma výsledky projektu Místní akční plán vzdělávání II.</a:t>
            </a:r>
          </a:p>
        </p:txBody>
      </p:sp>
    </p:spTree>
    <p:extLst>
      <p:ext uri="{BB962C8B-B14F-4D97-AF65-F5344CB8AC3E}">
        <p14:creationId xmlns:p14="http://schemas.microsoft.com/office/powerpoint/2010/main" val="959975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051" y="-297"/>
            <a:ext cx="896189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32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A416C6-DA67-E24C-BCEC-697A9DF37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Kompetenční model učitele </a:t>
            </a:r>
            <a:r>
              <a:rPr lang="cs-CZ" dirty="0" err="1"/>
              <a:t>Etv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98B490-1530-4045-9D32-A8CD3FDD6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4400" dirty="0"/>
              <a:t>Osobní kvality</a:t>
            </a:r>
          </a:p>
          <a:p>
            <a:r>
              <a:rPr lang="cs-CZ" sz="4400" dirty="0"/>
              <a:t>Sociální dovednosti</a:t>
            </a:r>
          </a:p>
          <a:p>
            <a:r>
              <a:rPr lang="cs-CZ" sz="4400" dirty="0"/>
              <a:t>Komunikativní dovednosti</a:t>
            </a:r>
          </a:p>
          <a:p>
            <a:r>
              <a:rPr lang="cs-CZ" sz="4400" dirty="0"/>
              <a:t>Řídící schopnosti</a:t>
            </a:r>
          </a:p>
          <a:p>
            <a:r>
              <a:rPr lang="cs-CZ" sz="4400" dirty="0"/>
              <a:t>Odborné (profesní) kvality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D694C9E-C63C-3045-9FE7-2F68333A0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121" y="1409537"/>
            <a:ext cx="4726675" cy="266052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33702AC-F30B-0247-858C-E201200C7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702" y="4204997"/>
            <a:ext cx="3019512" cy="240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Vliv ETV na klima školy</a:t>
            </a:r>
          </a:p>
        </p:txBody>
      </p:sp>
      <p:pic>
        <p:nvPicPr>
          <p:cNvPr id="1026" name="Picture 2" descr="https://map-ricany.cz/grapa_uploads/2020/03/kazen-a-klima-skoly-07.04.2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31" y="1940011"/>
            <a:ext cx="10887537" cy="403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592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9C25B7-82EF-EB46-BDDC-C3B5EF3AC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klima školy?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DCF795-919B-524E-B0C4-D4E132243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Charakter školy</a:t>
            </a:r>
          </a:p>
          <a:p>
            <a:r>
              <a:rPr lang="cs-CZ" sz="3200" dirty="0"/>
              <a:t>Postupy vnímání, prožívání, hodnocení a reagování všech aktérů v rámci školy na to, co se ve škole právě odehrává nebo se má v budoucnu odehrát</a:t>
            </a:r>
          </a:p>
          <a:p>
            <a:r>
              <a:rPr lang="cs-CZ" sz="3200" dirty="0"/>
              <a:t>Subjektivní prožívání</a:t>
            </a:r>
          </a:p>
          <a:p>
            <a:r>
              <a:rPr lang="cs-CZ" sz="3200" dirty="0"/>
              <a:t>Vztahy uvnitř skupin a mezi skupinami</a:t>
            </a:r>
          </a:p>
          <a:p>
            <a:r>
              <a:rPr lang="cs-CZ" sz="3200" dirty="0"/>
              <a:t>Hodnoty a normy</a:t>
            </a:r>
          </a:p>
          <a:p>
            <a:r>
              <a:rPr lang="cs-CZ" sz="3200" dirty="0"/>
              <a:t>Celkový dojem (pocit)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6913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9C25B7-82EF-EB46-BDDC-C3B5EF3AC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klima školy?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DCF795-919B-524E-B0C4-D4E132243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Jak řídíme procesy ve škole?</a:t>
            </a:r>
          </a:p>
          <a:p>
            <a:r>
              <a:rPr lang="cs-CZ" sz="3200" dirty="0"/>
              <a:t>Jak efektivní je výuka?</a:t>
            </a:r>
          </a:p>
          <a:p>
            <a:r>
              <a:rPr lang="cs-CZ" sz="3200" dirty="0"/>
              <a:t>Jaký je výskyt rizikového chování?</a:t>
            </a:r>
          </a:p>
          <a:p>
            <a:endParaRPr lang="cs-CZ" sz="3200" dirty="0"/>
          </a:p>
          <a:p>
            <a:r>
              <a:rPr lang="cs-CZ" sz="3200" b="1" dirty="0"/>
              <a:t>Klima školy ovlivňuje chování žáků</a:t>
            </a:r>
          </a:p>
          <a:p>
            <a:r>
              <a:rPr lang="cs-CZ" sz="3200" b="1" dirty="0"/>
              <a:t>Klima školy ovlivňuje rozvíjení společenských hodnot žáků</a:t>
            </a:r>
          </a:p>
        </p:txBody>
      </p:sp>
    </p:spTree>
    <p:extLst>
      <p:ext uri="{BB962C8B-B14F-4D97-AF65-F5344CB8AC3E}">
        <p14:creationId xmlns:p14="http://schemas.microsoft.com/office/powerpoint/2010/main" val="2525423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2EC5EB-EA94-274A-ABE9-BCF102851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Dynamika týmu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87175E-CD89-E54C-9655-EEDBDAA21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D3059A62-D667-9A46-8E6F-FD97AA2EC217}"/>
              </a:ext>
            </a:extLst>
          </p:cNvPr>
          <p:cNvGrpSpPr/>
          <p:nvPr/>
        </p:nvGrpSpPr>
        <p:grpSpPr>
          <a:xfrm>
            <a:off x="1192696" y="2173357"/>
            <a:ext cx="2261704" cy="2292626"/>
            <a:chOff x="1192696" y="2173357"/>
            <a:chExt cx="1643269" cy="1351721"/>
          </a:xfrm>
        </p:grpSpPr>
        <p:cxnSp>
          <p:nvCxnSpPr>
            <p:cNvPr id="5" name="Přímá spojovací šipka 4">
              <a:extLst>
                <a:ext uri="{FF2B5EF4-FFF2-40B4-BE49-F238E27FC236}">
                  <a16:creationId xmlns:a16="http://schemas.microsoft.com/office/drawing/2014/main" id="{D781656B-9902-714E-8ADD-8055F0D4EF4F}"/>
                </a:ext>
              </a:extLst>
            </p:cNvPr>
            <p:cNvCxnSpPr/>
            <p:nvPr/>
          </p:nvCxnSpPr>
          <p:spPr>
            <a:xfrm flipV="1">
              <a:off x="1192696" y="2173357"/>
              <a:ext cx="1338469" cy="1255643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ovací šipka 6">
              <a:extLst>
                <a:ext uri="{FF2B5EF4-FFF2-40B4-BE49-F238E27FC236}">
                  <a16:creationId xmlns:a16="http://schemas.microsoft.com/office/drawing/2014/main" id="{CE245CF9-63DF-1146-8F62-7726A2C158F4}"/>
                </a:ext>
              </a:extLst>
            </p:cNvPr>
            <p:cNvCxnSpPr/>
            <p:nvPr/>
          </p:nvCxnSpPr>
          <p:spPr>
            <a:xfrm flipH="1" flipV="1">
              <a:off x="1457739" y="2199861"/>
              <a:ext cx="543339" cy="1325217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ovací šipka 8">
              <a:extLst>
                <a:ext uri="{FF2B5EF4-FFF2-40B4-BE49-F238E27FC236}">
                  <a16:creationId xmlns:a16="http://schemas.microsoft.com/office/drawing/2014/main" id="{13BD5F82-D0E8-0243-BBA1-3D256A09D2FF}"/>
                </a:ext>
              </a:extLst>
            </p:cNvPr>
            <p:cNvCxnSpPr/>
            <p:nvPr/>
          </p:nvCxnSpPr>
          <p:spPr>
            <a:xfrm>
              <a:off x="1192696" y="2610678"/>
              <a:ext cx="1643269" cy="212035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ovací šipka 10">
              <a:extLst>
                <a:ext uri="{FF2B5EF4-FFF2-40B4-BE49-F238E27FC236}">
                  <a16:creationId xmlns:a16="http://schemas.microsoft.com/office/drawing/2014/main" id="{E9088E09-0F1A-6C4F-9F3D-34831C6DD035}"/>
                </a:ext>
              </a:extLst>
            </p:cNvPr>
            <p:cNvCxnSpPr/>
            <p:nvPr/>
          </p:nvCxnSpPr>
          <p:spPr>
            <a:xfrm flipH="1">
              <a:off x="1775791" y="2199861"/>
              <a:ext cx="225287" cy="1229139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F7B5E601-F3C4-274C-A996-3AF6A6BF08F2}"/>
              </a:ext>
            </a:extLst>
          </p:cNvPr>
          <p:cNvGrpSpPr/>
          <p:nvPr/>
        </p:nvGrpSpPr>
        <p:grpSpPr>
          <a:xfrm>
            <a:off x="4200939" y="2822713"/>
            <a:ext cx="2605385" cy="2808830"/>
            <a:chOff x="4200939" y="2822713"/>
            <a:chExt cx="1431235" cy="2252870"/>
          </a:xfrm>
        </p:grpSpPr>
        <p:cxnSp>
          <p:nvCxnSpPr>
            <p:cNvPr id="13" name="Přímá spojovací šipka 12">
              <a:extLst>
                <a:ext uri="{FF2B5EF4-FFF2-40B4-BE49-F238E27FC236}">
                  <a16:creationId xmlns:a16="http://schemas.microsoft.com/office/drawing/2014/main" id="{84214DDB-1C21-0D4B-8D76-B3096EF70960}"/>
                </a:ext>
              </a:extLst>
            </p:cNvPr>
            <p:cNvCxnSpPr/>
            <p:nvPr/>
          </p:nvCxnSpPr>
          <p:spPr>
            <a:xfrm flipV="1">
              <a:off x="4200939" y="2822713"/>
              <a:ext cx="821635" cy="164327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ovací šipka 13">
              <a:extLst>
                <a:ext uri="{FF2B5EF4-FFF2-40B4-BE49-F238E27FC236}">
                  <a16:creationId xmlns:a16="http://schemas.microsoft.com/office/drawing/2014/main" id="{DDDA4F8B-6770-4244-B613-BCA47E3BBE67}"/>
                </a:ext>
              </a:extLst>
            </p:cNvPr>
            <p:cNvCxnSpPr/>
            <p:nvPr/>
          </p:nvCxnSpPr>
          <p:spPr>
            <a:xfrm flipV="1">
              <a:off x="4353339" y="2975113"/>
              <a:ext cx="821635" cy="164327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ovací šipka 14">
              <a:extLst>
                <a:ext uri="{FF2B5EF4-FFF2-40B4-BE49-F238E27FC236}">
                  <a16:creationId xmlns:a16="http://schemas.microsoft.com/office/drawing/2014/main" id="{6AAAD218-3171-B54C-9FDD-62185AB7001B}"/>
                </a:ext>
              </a:extLst>
            </p:cNvPr>
            <p:cNvCxnSpPr/>
            <p:nvPr/>
          </p:nvCxnSpPr>
          <p:spPr>
            <a:xfrm flipV="1">
              <a:off x="4505739" y="3127513"/>
              <a:ext cx="821635" cy="164327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ovací šipka 15">
              <a:extLst>
                <a:ext uri="{FF2B5EF4-FFF2-40B4-BE49-F238E27FC236}">
                  <a16:creationId xmlns:a16="http://schemas.microsoft.com/office/drawing/2014/main" id="{A88888F6-9985-AC4B-A087-C4D466998188}"/>
                </a:ext>
              </a:extLst>
            </p:cNvPr>
            <p:cNvCxnSpPr/>
            <p:nvPr/>
          </p:nvCxnSpPr>
          <p:spPr>
            <a:xfrm flipV="1">
              <a:off x="4658139" y="3279913"/>
              <a:ext cx="821635" cy="164327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ovací šipka 16">
              <a:extLst>
                <a:ext uri="{FF2B5EF4-FFF2-40B4-BE49-F238E27FC236}">
                  <a16:creationId xmlns:a16="http://schemas.microsoft.com/office/drawing/2014/main" id="{CE6300D1-6E21-A143-9AEF-3456C2AE389C}"/>
                </a:ext>
              </a:extLst>
            </p:cNvPr>
            <p:cNvCxnSpPr/>
            <p:nvPr/>
          </p:nvCxnSpPr>
          <p:spPr>
            <a:xfrm flipV="1">
              <a:off x="4810539" y="3432313"/>
              <a:ext cx="821635" cy="164327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Šipka vpravo 17">
            <a:extLst>
              <a:ext uri="{FF2B5EF4-FFF2-40B4-BE49-F238E27FC236}">
                <a16:creationId xmlns:a16="http://schemas.microsoft.com/office/drawing/2014/main" id="{40C4FAC7-5DE2-4E40-95A5-07342C990AB1}"/>
              </a:ext>
            </a:extLst>
          </p:cNvPr>
          <p:cNvSpPr/>
          <p:nvPr/>
        </p:nvSpPr>
        <p:spPr>
          <a:xfrm rot="18734533">
            <a:off x="7977809" y="3525078"/>
            <a:ext cx="3021495" cy="13981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967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E82666-4DC0-F643-928E-C867B60E0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sociální potřeby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BDD5BD3-D494-B248-8724-53AC40782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4400" dirty="0"/>
              <a:t>Místo</a:t>
            </a:r>
          </a:p>
          <a:p>
            <a:r>
              <a:rPr lang="cs-CZ" sz="4400" dirty="0"/>
              <a:t>Limity (pravidla)</a:t>
            </a:r>
          </a:p>
          <a:p>
            <a:r>
              <a:rPr lang="cs-CZ" sz="4400" dirty="0"/>
              <a:t>Podnět, péče, výživa</a:t>
            </a:r>
          </a:p>
          <a:p>
            <a:r>
              <a:rPr lang="cs-CZ" sz="4400" dirty="0"/>
              <a:t>Opora a podpora</a:t>
            </a:r>
          </a:p>
          <a:p>
            <a:r>
              <a:rPr lang="cs-CZ" sz="4400" dirty="0"/>
              <a:t>Bezpečí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C3D066E-7EC4-BD49-AE3E-E62E81EC9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520" y="707721"/>
            <a:ext cx="4602481" cy="6159885"/>
          </a:xfrm>
          <a:prstGeom prst="rect">
            <a:avLst/>
          </a:prstGeom>
        </p:spPr>
      </p:pic>
      <p:pic>
        <p:nvPicPr>
          <p:cNvPr id="2050" name="Picture 2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613" y="4617719"/>
            <a:ext cx="2900485" cy="207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½sledek obrÃ¡zku pro nemo v bezpeÄÃ­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t="19092" r="11463" b="27311"/>
          <a:stretch/>
        </p:blipFill>
        <p:spPr bwMode="auto">
          <a:xfrm>
            <a:off x="5501525" y="1463040"/>
            <a:ext cx="2798056" cy="190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283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Hodina ETV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6A140A0-EB7E-3C47-BD62-A2D1F9A72D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10"/>
          <a:stretch/>
        </p:blipFill>
        <p:spPr bwMode="auto">
          <a:xfrm>
            <a:off x="1288413" y="1690688"/>
            <a:ext cx="10065387" cy="489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535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Průběh hodiny ETV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Senzibilizace, zcitlivění se pro dané téma</a:t>
            </a:r>
          </a:p>
          <a:p>
            <a:r>
              <a:rPr lang="cs-CZ" dirty="0"/>
              <a:t>Hodnotová reflexe</a:t>
            </a:r>
          </a:p>
          <a:p>
            <a:r>
              <a:rPr lang="cs-CZ" dirty="0"/>
              <a:t>Nácvik ve třídě</a:t>
            </a:r>
          </a:p>
          <a:p>
            <a:r>
              <a:rPr lang="cs-CZ" dirty="0"/>
              <a:t>Reálná zkušenost – transfer do života</a:t>
            </a:r>
          </a:p>
        </p:txBody>
      </p:sp>
      <p:pic>
        <p:nvPicPr>
          <p:cNvPr id="3074" name="Picture 2" descr="Etická výcho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743" y="365125"/>
            <a:ext cx="4219096" cy="596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418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62" y="0"/>
            <a:ext cx="5149602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231" y="0"/>
            <a:ext cx="5311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prezentace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Co je to Etická výchova</a:t>
            </a:r>
          </a:p>
          <a:p>
            <a:r>
              <a:rPr lang="cs-CZ" dirty="0"/>
              <a:t>Vliv Etické výchovy na klima školy</a:t>
            </a:r>
          </a:p>
          <a:p>
            <a:r>
              <a:rPr lang="cs-CZ" dirty="0"/>
              <a:t>Příklad aktivity v předmětu Etická výchova</a:t>
            </a:r>
          </a:p>
          <a:p>
            <a:r>
              <a:rPr lang="cs-CZ" dirty="0"/>
              <a:t>Etická výchova na Církevní základní škole ve Veselí nad Moravou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6959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2" y="0"/>
            <a:ext cx="521821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423" y="0"/>
            <a:ext cx="5304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43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Průběh hodiny ETV – </a:t>
            </a:r>
            <a:r>
              <a:rPr lang="cs-CZ" dirty="0" err="1"/>
              <a:t>Baryk</a:t>
            </a:r>
            <a:r>
              <a:rPr lang="cs-CZ" dirty="0"/>
              <a:t> (komunikace citů)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Senzibilizace, zcitlivění se pro dané téma</a:t>
            </a:r>
          </a:p>
          <a:p>
            <a:pPr lvl="1"/>
            <a:r>
              <a:rPr lang="cs-CZ" dirty="0"/>
              <a:t>Video nebo text</a:t>
            </a:r>
          </a:p>
          <a:p>
            <a:r>
              <a:rPr lang="cs-CZ" dirty="0"/>
              <a:t>Hodnotová reflexe (po každé aktivitě)</a:t>
            </a:r>
          </a:p>
          <a:p>
            <a:r>
              <a:rPr lang="cs-CZ" dirty="0"/>
              <a:t>Nácvik ve třídě</a:t>
            </a:r>
          </a:p>
          <a:p>
            <a:pPr lvl="1"/>
            <a:r>
              <a:rPr lang="cs-CZ" dirty="0"/>
              <a:t>Práce s textem</a:t>
            </a:r>
          </a:p>
          <a:p>
            <a:pPr lvl="1"/>
            <a:r>
              <a:rPr lang="cs-CZ" dirty="0"/>
              <a:t>Kartičky s obrázky (</a:t>
            </a:r>
            <a:r>
              <a:rPr lang="cs-CZ" dirty="0" err="1"/>
              <a:t>Dixit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Myšlenková mapa</a:t>
            </a:r>
          </a:p>
          <a:p>
            <a:pPr lvl="1"/>
            <a:r>
              <a:rPr lang="cs-CZ" dirty="0"/>
              <a:t>Pracovní list</a:t>
            </a:r>
          </a:p>
          <a:p>
            <a:pPr lvl="1"/>
            <a:r>
              <a:rPr lang="cs-CZ" dirty="0"/>
              <a:t>…</a:t>
            </a:r>
          </a:p>
          <a:p>
            <a:r>
              <a:rPr lang="cs-CZ" dirty="0"/>
              <a:t>Reálná zkušenost – transfer do života</a:t>
            </a:r>
          </a:p>
          <a:p>
            <a:pPr lvl="1"/>
            <a:r>
              <a:rPr lang="cs-CZ" dirty="0"/>
              <a:t>Všímáme si projevů citů v různých situacích u různých lidí kolem sebe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989" t="5943" r="3125" b="3766"/>
          <a:stretch/>
        </p:blipFill>
        <p:spPr>
          <a:xfrm>
            <a:off x="7043351" y="1690688"/>
            <a:ext cx="5148649" cy="375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56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ETV na naší škole</a:t>
            </a:r>
          </a:p>
        </p:txBody>
      </p:sp>
      <p:pic>
        <p:nvPicPr>
          <p:cNvPr id="3" name="Picture 2" descr="C:\Users\just.t.CZS\Desktop\Prezentace škola\Úvo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9" t="56317"/>
          <a:stretch/>
        </p:blipFill>
        <p:spPr bwMode="auto">
          <a:xfrm>
            <a:off x="1259632" y="1434039"/>
            <a:ext cx="9982069" cy="506561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174137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ek obrÃ¡zku pro pyt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799" y="27305"/>
            <a:ext cx="6830694" cy="683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632960" y="3992880"/>
            <a:ext cx="2499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ETICKÁ VÝCHOVA</a:t>
            </a:r>
          </a:p>
        </p:txBody>
      </p:sp>
    </p:spTree>
    <p:extLst>
      <p:ext uri="{BB962C8B-B14F-4D97-AF65-F5344CB8AC3E}">
        <p14:creationId xmlns:p14="http://schemas.microsoft.com/office/powerpoint/2010/main" val="3628698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F5FA1D-EF2F-C04A-B1EF-BE069E0DE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úkoly školy</a:t>
            </a:r>
          </a:p>
        </p:txBody>
      </p:sp>
      <p:pic>
        <p:nvPicPr>
          <p:cNvPr id="4" name="Picture 2" descr="http://www.zanaturou.cz/data/File/postavy_pod_menu/postava2.jpg">
            <a:extLst>
              <a:ext uri="{FF2B5EF4-FFF2-40B4-BE49-F238E27FC236}">
                <a16:creationId xmlns:a16="http://schemas.microsoft.com/office/drawing/2014/main" id="{73481B04-35FF-F34E-82EB-B26D2366BB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31" y="1821641"/>
            <a:ext cx="20193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trending-article.com/wp-content/uploads/2014/08/group_member_450px.jpeg">
            <a:extLst>
              <a:ext uri="{FF2B5EF4-FFF2-40B4-BE49-F238E27FC236}">
                <a16:creationId xmlns:a16="http://schemas.microsoft.com/office/drawing/2014/main" id="{9678EC81-B29D-0D41-96E6-A10D6AC5A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08612"/>
            <a:ext cx="42672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pohodabrezova.cz/userfiles/5820/images/kniha.gif">
            <a:extLst>
              <a:ext uri="{FF2B5EF4-FFF2-40B4-BE49-F238E27FC236}">
                <a16:creationId xmlns:a16="http://schemas.microsoft.com/office/drawing/2014/main" id="{7DF6EDCE-B476-BA44-8798-0BF2466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745" y="3688541"/>
            <a:ext cx="4077469" cy="267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983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27797" y="1637731"/>
            <a:ext cx="771098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/>
              <a:t>Pomáháme svým žákům </a:t>
            </a:r>
            <a:r>
              <a:rPr lang="cs-CZ" sz="5400" b="1" dirty="0"/>
              <a:t>být sám sebou </a:t>
            </a:r>
          </a:p>
          <a:p>
            <a:r>
              <a:rPr lang="cs-CZ" sz="5400" dirty="0"/>
              <a:t>a </a:t>
            </a:r>
            <a:r>
              <a:rPr lang="cs-CZ" sz="5400" b="1" dirty="0"/>
              <a:t>nebýt sám</a:t>
            </a:r>
            <a:r>
              <a:rPr lang="cs-CZ" sz="5400" dirty="0"/>
              <a:t>, </a:t>
            </a:r>
          </a:p>
          <a:p>
            <a:r>
              <a:rPr lang="cs-CZ" sz="5400" b="1" dirty="0"/>
              <a:t>být připraven </a:t>
            </a:r>
            <a:r>
              <a:rPr lang="cs-CZ" sz="5400" dirty="0"/>
              <a:t>a nebýt zaskočen.</a:t>
            </a:r>
          </a:p>
        </p:txBody>
      </p:sp>
      <p:pic>
        <p:nvPicPr>
          <p:cNvPr id="3" name="Picture 2" descr="http://www.zanaturou.cz/data/File/postavy_pod_menu/postava2.jpg">
            <a:extLst>
              <a:ext uri="{FF2B5EF4-FFF2-40B4-BE49-F238E27FC236}">
                <a16:creationId xmlns:a16="http://schemas.microsoft.com/office/drawing/2014/main" id="{73481B04-35FF-F34E-82EB-B26D2366B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095" y="606990"/>
            <a:ext cx="1258630" cy="232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trending-article.com/wp-content/uploads/2014/08/group_member_450px.jpeg">
            <a:extLst>
              <a:ext uri="{FF2B5EF4-FFF2-40B4-BE49-F238E27FC236}">
                <a16:creationId xmlns:a16="http://schemas.microsoft.com/office/drawing/2014/main" id="{9678EC81-B29D-0D41-96E6-A10D6AC5A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725" y="2644692"/>
            <a:ext cx="2347895" cy="143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pohodabrezova.cz/userfiles/5820/images/kniha.gif">
            <a:extLst>
              <a:ext uri="{FF2B5EF4-FFF2-40B4-BE49-F238E27FC236}">
                <a16:creationId xmlns:a16="http://schemas.microsoft.com/office/drawing/2014/main" id="{7DF6EDCE-B476-BA44-8798-0BF2466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746" y="4531057"/>
            <a:ext cx="2624242" cy="171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Zakřivená spojnice 6"/>
          <p:cNvCxnSpPr/>
          <p:nvPr/>
        </p:nvCxnSpPr>
        <p:spPr>
          <a:xfrm flipV="1">
            <a:off x="5213445" y="1965278"/>
            <a:ext cx="3125337" cy="968991"/>
          </a:xfrm>
          <a:prstGeom prst="curvedConnector3">
            <a:avLst>
              <a:gd name="adj1" fmla="val 89738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Zakřivená spojnice 8"/>
          <p:cNvCxnSpPr/>
          <p:nvPr/>
        </p:nvCxnSpPr>
        <p:spPr>
          <a:xfrm flipV="1">
            <a:off x="5177438" y="3521122"/>
            <a:ext cx="4307756" cy="404042"/>
          </a:xfrm>
          <a:prstGeom prst="curvedConnector3">
            <a:avLst>
              <a:gd name="adj1" fmla="val 64574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Zakřivená spojnice 10"/>
          <p:cNvCxnSpPr/>
          <p:nvPr/>
        </p:nvCxnSpPr>
        <p:spPr>
          <a:xfrm>
            <a:off x="4151871" y="5036025"/>
            <a:ext cx="3313214" cy="679888"/>
          </a:xfrm>
          <a:prstGeom prst="curvedConnector3">
            <a:avLst>
              <a:gd name="adj1" fmla="val 2629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746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54042" y="442119"/>
            <a:ext cx="10554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K žákům, jejich rodičům a ke spolupracovníkům budujeme 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produktivní vztah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1113075" y="1606378"/>
            <a:ext cx="9436616" cy="5009784"/>
            <a:chOff x="683568" y="2220014"/>
            <a:chExt cx="8122546" cy="4396148"/>
          </a:xfrm>
        </p:grpSpPr>
        <p:sp>
          <p:nvSpPr>
            <p:cNvPr id="5" name="Ovál 4"/>
            <p:cNvSpPr/>
            <p:nvPr/>
          </p:nvSpPr>
          <p:spPr>
            <a:xfrm>
              <a:off x="3023828" y="3861048"/>
              <a:ext cx="3240360" cy="1224136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32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Produktivní vztah</a:t>
              </a:r>
            </a:p>
          </p:txBody>
        </p:sp>
        <p:sp>
          <p:nvSpPr>
            <p:cNvPr id="6" name="Bublinový popisek ve tvaru obláčku 5"/>
            <p:cNvSpPr/>
            <p:nvPr/>
          </p:nvSpPr>
          <p:spPr>
            <a:xfrm>
              <a:off x="6249830" y="2220014"/>
              <a:ext cx="2556284" cy="1242781"/>
            </a:xfrm>
            <a:prstGeom prst="cloudCallout">
              <a:avLst>
                <a:gd name="adj1" fmla="val -71857"/>
                <a:gd name="adj2" fmla="val 92379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8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Zájem</a:t>
              </a:r>
            </a:p>
          </p:txBody>
        </p:sp>
        <p:sp>
          <p:nvSpPr>
            <p:cNvPr id="7" name="Bublinový popisek ve tvaru obláčku 6"/>
            <p:cNvSpPr/>
            <p:nvPr/>
          </p:nvSpPr>
          <p:spPr>
            <a:xfrm>
              <a:off x="6012160" y="5320018"/>
              <a:ext cx="2304256" cy="1296144"/>
            </a:xfrm>
            <a:prstGeom prst="cloudCallout">
              <a:avLst>
                <a:gd name="adj1" fmla="val -87486"/>
                <a:gd name="adj2" fmla="val -69964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8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Respekt</a:t>
              </a:r>
            </a:p>
          </p:txBody>
        </p:sp>
        <p:sp>
          <p:nvSpPr>
            <p:cNvPr id="8" name="Bublinový popisek ve tvaru obláčku 7"/>
            <p:cNvSpPr/>
            <p:nvPr/>
          </p:nvSpPr>
          <p:spPr>
            <a:xfrm>
              <a:off x="683568" y="2414570"/>
              <a:ext cx="2520280" cy="1584176"/>
            </a:xfrm>
            <a:prstGeom prst="cloudCallout">
              <a:avLst>
                <a:gd name="adj1" fmla="val 44474"/>
                <a:gd name="adj2" fmla="val 6997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8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Řešení problémů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6899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4F4DAA-4759-AD4A-9EF5-A03BF08FE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/>
              <a:t>Etická výchova na CZŠ ve Veselí nad Moravou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85F3A0C-E298-B64E-AC0D-BA2D14A82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0538" y="940776"/>
            <a:ext cx="9126416" cy="5941678"/>
          </a:xfrm>
        </p:spPr>
      </p:pic>
    </p:spTree>
    <p:extLst>
      <p:ext uri="{BB962C8B-B14F-4D97-AF65-F5344CB8AC3E}">
        <p14:creationId xmlns:p14="http://schemas.microsoft.com/office/powerpoint/2010/main" val="1588286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96A140A0-EB7E-3C47-BD62-A2D1F9A72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6" y="234682"/>
            <a:ext cx="2952750" cy="221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F988546-AAA9-CC47-91EA-F70F9D006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937" y="405520"/>
            <a:ext cx="2913063" cy="218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B84011B-07FB-A648-AC46-2F843DACD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3" y="2980930"/>
            <a:ext cx="2678408" cy="202207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245CAD8-22BF-CA4D-9681-05A60E4FB0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071" y="5114193"/>
            <a:ext cx="2952750" cy="174528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094A889-69E7-B742-9BE9-BEA0DB1ABC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789" y="2898008"/>
            <a:ext cx="2193708" cy="292494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AE4F9A7-4DDC-114B-AA1F-67931376C8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352" y="4712632"/>
            <a:ext cx="2688124" cy="201609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7461512-8585-2C47-84B2-F6DCBB7AEB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796" y="2799557"/>
            <a:ext cx="2678408" cy="210499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379C4B2-5D54-714B-9BB2-1157FF3B8AE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6" b="20430"/>
          <a:stretch/>
        </p:blipFill>
        <p:spPr>
          <a:xfrm>
            <a:off x="7879983" y="383243"/>
            <a:ext cx="3110402" cy="232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39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C1B26B-99CD-4645-AB23-EE597BEAF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Příběh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EEE2C27-5774-9B4E-8B17-88DC90BD4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5943"/>
            <a:ext cx="9612086" cy="5188632"/>
          </a:xfrm>
        </p:spPr>
        <p:txBody>
          <a:bodyPr>
            <a:normAutofit fontScale="85000" lnSpcReduction="20000"/>
          </a:bodyPr>
          <a:lstStyle/>
          <a:p>
            <a:r>
              <a:rPr lang="cs-CZ" i="1" dirty="0"/>
              <a:t>Byla jednou jedna skupina žabek, které chtěly závodit... Chtěly se dostat na velmi vysokou věž. Na atrakci se přišlo podívat velmi mnoho diváků, aby se nejen pokochali soutěží, ale i povzbudili žabky.</a:t>
            </a:r>
            <a:br>
              <a:rPr lang="cs-CZ" i="1" dirty="0"/>
            </a:br>
            <a:r>
              <a:rPr lang="cs-CZ" i="1" dirty="0"/>
              <a:t>Soutěž začala... ale... z přítomných diváků NIKDO NEVĚŘIL, že se některé z žabek podaří na vrchol věže dostat. Kroutili hlavami a říkali: „OH, TO JE PŘÍLIŠ NAMÁHAVÉ!!! NIKDY SE JIM TO NEPODAŘÍ!“ Nebo: „To se jim nemůže podařit, protože ta věž je příliš vysoká!“</a:t>
            </a:r>
            <a:r>
              <a:rPr lang="cs-CZ" dirty="0"/>
              <a:t>                             </a:t>
            </a:r>
          </a:p>
          <a:p>
            <a:r>
              <a:rPr lang="cs-CZ" i="1" dirty="0"/>
              <a:t>Žáby začaly zaostávat. S  výjimkou jedné, která svižně postupovala výš a výš...</a:t>
            </a:r>
            <a:br>
              <a:rPr lang="cs-CZ" i="1" dirty="0"/>
            </a:br>
            <a:r>
              <a:rPr lang="cs-CZ" i="1" dirty="0"/>
              <a:t>Diváci křičeli: „JE TO PŘÍLIŠ ÚNAVNÉ! NIKDO SE TAK VYSOKO NEDOSTANE!“ Jedna žabka za druhou to vzdávaly a otáčely se zpátky... Jen ta jedna pokračovala vytrvale dál...Vůbec to nechtěla vzdát!</a:t>
            </a:r>
            <a:br>
              <a:rPr lang="cs-CZ" i="1" dirty="0"/>
            </a:br>
            <a:r>
              <a:rPr lang="cs-CZ" i="1" dirty="0"/>
              <a:t>Nakonec to vzdal každý kromě té jedné žabky, která se sama s obrovskými ambicemi doplahočila na vrchol věže! Ostatní žabky, stejně jako diváci chtěli vědět, jak se podařilo právě JÍ to, co všichni ostatní považovali za nemožné.</a:t>
            </a:r>
            <a:br>
              <a:rPr lang="cs-CZ" i="1" dirty="0"/>
            </a:br>
            <a:br>
              <a:rPr lang="cs-CZ" i="1" dirty="0"/>
            </a:br>
            <a:r>
              <a:rPr lang="cs-CZ" i="1" dirty="0"/>
              <a:t>Jeden divák přišel k žabce a zeptal se, odkud vzala tolik síly, aby se dostala až na samotný vrchol. A tehdy se zjistilo, že... vítězná žabka je HLUCHÁ!!!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4EE9FB6-4394-6642-9BFC-655ABFDEE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8514" y="4688115"/>
            <a:ext cx="1893486" cy="196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7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Etická výchova</a:t>
            </a:r>
          </a:p>
        </p:txBody>
      </p:sp>
      <p:pic>
        <p:nvPicPr>
          <p:cNvPr id="2050" name="Picture 2" descr="Ukázková hodina etické výchovy | MAP - Otevřené zahrady Jičíns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32" y="1496265"/>
            <a:ext cx="7562335" cy="504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64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82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45417C0-508A-8945-8081-7D4337878B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05" y="143172"/>
            <a:ext cx="9071390" cy="657165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ED687C5-E812-A942-B0B9-9924207F15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5" t="12397" r="15806" b="9737"/>
          <a:stretch/>
        </p:blipFill>
        <p:spPr>
          <a:xfrm>
            <a:off x="9680433" y="933740"/>
            <a:ext cx="1902523" cy="138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11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D144F5-7DF8-5841-BDBD-1D9815E99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0070C0"/>
                </a:solidFill>
                <a:latin typeface="Calibri" charset="0"/>
              </a:rPr>
              <a:t>Antoine de Saint - Exupéry: </a:t>
            </a:r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E3EF7DF-C32B-E34C-B495-B374EFD823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3"/>
          <a:stretch/>
        </p:blipFill>
        <p:spPr>
          <a:xfrm>
            <a:off x="6134330" y="1404936"/>
            <a:ext cx="6057670" cy="4351337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F8D4F10-1490-BA44-B9A6-4D0D23955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75"/>
              </a:spcBef>
              <a:buNone/>
              <a:defRPr/>
            </a:pPr>
            <a:r>
              <a:rPr lang="cs-CZ" altLang="cs-CZ" sz="4000" b="1" dirty="0">
                <a:solidFill>
                  <a:srgbClr val="0070C0"/>
                </a:solidFill>
                <a:latin typeface="Calibri" charset="0"/>
              </a:rPr>
              <a:t>Chceš-li postavit loď, </a:t>
            </a:r>
          </a:p>
          <a:p>
            <a:pPr>
              <a:spcBef>
                <a:spcPts val="375"/>
              </a:spcBef>
              <a:buNone/>
              <a:defRPr/>
            </a:pPr>
            <a:r>
              <a:rPr lang="cs-CZ" altLang="cs-CZ" sz="4000" b="1" dirty="0">
                <a:solidFill>
                  <a:srgbClr val="0070C0"/>
                </a:solidFill>
                <a:latin typeface="Calibri" charset="0"/>
              </a:rPr>
              <a:t>nedělej to tak, že svoláš </a:t>
            </a:r>
          </a:p>
          <a:p>
            <a:pPr>
              <a:spcBef>
                <a:spcPts val="375"/>
              </a:spcBef>
              <a:buNone/>
              <a:defRPr/>
            </a:pPr>
            <a:r>
              <a:rPr lang="cs-CZ" altLang="cs-CZ" sz="4000" b="1" dirty="0">
                <a:solidFill>
                  <a:srgbClr val="0070C0"/>
                </a:solidFill>
                <a:latin typeface="Calibri" charset="0"/>
              </a:rPr>
              <a:t>chlapy, aby sehnali dříví </a:t>
            </a:r>
          </a:p>
          <a:p>
            <a:pPr>
              <a:spcBef>
                <a:spcPts val="375"/>
              </a:spcBef>
              <a:buNone/>
              <a:defRPr/>
            </a:pPr>
            <a:r>
              <a:rPr lang="cs-CZ" altLang="cs-CZ" sz="4000" b="1" dirty="0">
                <a:solidFill>
                  <a:srgbClr val="0070C0"/>
                </a:solidFill>
                <a:latin typeface="Calibri" charset="0"/>
              </a:rPr>
              <a:t>a rozdělíš jim práci. </a:t>
            </a:r>
          </a:p>
          <a:p>
            <a:pPr>
              <a:spcBef>
                <a:spcPts val="375"/>
              </a:spcBef>
              <a:buNone/>
              <a:defRPr/>
            </a:pPr>
            <a:r>
              <a:rPr lang="cs-CZ" altLang="cs-CZ" sz="4000" b="1" dirty="0">
                <a:solidFill>
                  <a:srgbClr val="0070C0"/>
                </a:solidFill>
                <a:latin typeface="Calibri" charset="0"/>
              </a:rPr>
              <a:t>Místo toho je nauč společně </a:t>
            </a:r>
          </a:p>
          <a:p>
            <a:pPr>
              <a:spcBef>
                <a:spcPts val="375"/>
              </a:spcBef>
              <a:buNone/>
              <a:defRPr/>
            </a:pPr>
            <a:r>
              <a:rPr lang="cs-CZ" altLang="cs-CZ" sz="4000" b="1" dirty="0">
                <a:solidFill>
                  <a:srgbClr val="0070C0"/>
                </a:solidFill>
                <a:latin typeface="Calibri" charset="0"/>
              </a:rPr>
              <a:t>toužit po širém, </a:t>
            </a:r>
          </a:p>
          <a:p>
            <a:pPr>
              <a:spcBef>
                <a:spcPts val="375"/>
              </a:spcBef>
              <a:buNone/>
              <a:defRPr/>
            </a:pPr>
            <a:r>
              <a:rPr lang="cs-CZ" altLang="cs-CZ" sz="4000" b="1" dirty="0">
                <a:solidFill>
                  <a:srgbClr val="0070C0"/>
                </a:solidFill>
                <a:latin typeface="Calibri" charset="0"/>
              </a:rPr>
              <a:t>nekonečném moři.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9970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Etická výchova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Výchova k </a:t>
            </a:r>
            <a:r>
              <a:rPr lang="cs-CZ" dirty="0" err="1"/>
              <a:t>prosociálnosti</a:t>
            </a:r>
            <a:endParaRPr lang="cs-CZ" dirty="0"/>
          </a:p>
          <a:p>
            <a:endParaRPr lang="cs-CZ" dirty="0"/>
          </a:p>
        </p:txBody>
      </p:sp>
      <p:pic>
        <p:nvPicPr>
          <p:cNvPr id="1026" name="Picture 2" descr="http://www.vilcacora.cz/wp-content/uploads/ubuntu-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1391444"/>
            <a:ext cx="695325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93914" y="2438399"/>
            <a:ext cx="44631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Jistý antropolog nabídl dětem z afrických kmenů soutěž…</a:t>
            </a:r>
          </a:p>
          <a:p>
            <a:pPr fontAlgn="base"/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U stromu položil koš plný ovoce a řekl dětem, že kdo k němu první doběhne všechno vyhraje.</a:t>
            </a:r>
          </a:p>
          <a:p>
            <a:pPr fontAlgn="base"/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Když dal signál ke startu, děti se chytily za ruce, ke stromu doběhly společně a mohly tak všechny užívat získanou výhru.</a:t>
            </a:r>
          </a:p>
          <a:p>
            <a:pPr fontAlgn="base"/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Když se jich s údivem zeptal, proč běželi společně, když někdo z nich mohl vyhrát všechno ovoce pro sebe, odpověděli</a:t>
            </a:r>
          </a:p>
          <a:p>
            <a:pPr fontAlgn="base"/>
            <a:r>
              <a:rPr lang="cs-CZ" b="1" dirty="0">
                <a:solidFill>
                  <a:schemeClr val="accent5">
                    <a:lumMod val="50000"/>
                  </a:schemeClr>
                </a:solidFill>
              </a:rPr>
              <a:t>„UBUNTU“ –  jak může být jeden z nás šťastný, zatímco ostatní jsou smutní?</a:t>
            </a:r>
          </a:p>
          <a:p>
            <a:pPr fontAlgn="base"/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V kultuře </a:t>
            </a:r>
            <a:r>
              <a:rPr lang="cs-CZ" dirty="0" err="1">
                <a:solidFill>
                  <a:schemeClr val="accent5">
                    <a:lumMod val="50000"/>
                  </a:schemeClr>
                </a:solidFill>
              </a:rPr>
              <a:t>Xhosa</a:t>
            </a:r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 „UBUNTU“ znamená </a:t>
            </a:r>
            <a:r>
              <a:rPr lang="cs-CZ" b="1" dirty="0">
                <a:solidFill>
                  <a:schemeClr val="accent5">
                    <a:lumMod val="50000"/>
                  </a:schemeClr>
                </a:solidFill>
              </a:rPr>
              <a:t>„Já jsem, protože my jsme“</a:t>
            </a:r>
          </a:p>
          <a:p>
            <a:endParaRPr lang="cs-CZ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890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45029" y="1698171"/>
            <a:ext cx="9829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/>
              <a:t>Etika znamená, že se chováme o něco lépe, než je absolutně nutné.</a:t>
            </a:r>
          </a:p>
          <a:p>
            <a:pPr algn="r"/>
            <a:r>
              <a:rPr lang="cs-CZ" dirty="0"/>
              <a:t>William </a:t>
            </a:r>
            <a:r>
              <a:rPr lang="cs-CZ" dirty="0" err="1"/>
              <a:t>Cuppy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300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Prosociálnost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Chování ve prospěch druhého, které nevyplývá z povinnosti</a:t>
            </a:r>
          </a:p>
          <a:p>
            <a:r>
              <a:rPr lang="cs-CZ" dirty="0"/>
              <a:t>Chování bez očekávání protislužby nebo vnější odměny</a:t>
            </a:r>
          </a:p>
          <a:p>
            <a:r>
              <a:rPr lang="cs-CZ" dirty="0"/>
              <a:t>Chování podporující reciprocitu (tj. podobné chování recipienta)</a:t>
            </a:r>
          </a:p>
          <a:p>
            <a:r>
              <a:rPr lang="cs-CZ" dirty="0"/>
              <a:t>Chování, které nenaruší identitu subjektu (toho, kdo se chová prosociálně)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5556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Prosociální chování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Poskytnutí fyzické pomoci</a:t>
            </a:r>
          </a:p>
          <a:p>
            <a:r>
              <a:rPr lang="cs-CZ" dirty="0"/>
              <a:t>Poskytnutí fyzickou službu</a:t>
            </a:r>
          </a:p>
          <a:p>
            <a:r>
              <a:rPr lang="cs-CZ" dirty="0"/>
              <a:t>Darování, půjčení, rozdělení se</a:t>
            </a:r>
          </a:p>
          <a:p>
            <a:r>
              <a:rPr lang="cs-CZ" dirty="0"/>
              <a:t>Poradit, vysvětlit</a:t>
            </a:r>
          </a:p>
          <a:p>
            <a:r>
              <a:rPr lang="cs-CZ" dirty="0"/>
              <a:t>Potěšení a povzbuzení smutných nebo utrápených lidí</a:t>
            </a:r>
          </a:p>
          <a:p>
            <a:r>
              <a:rPr lang="cs-CZ" dirty="0"/>
              <a:t>Vyjádření pozitivního hodnocení druhých s cílem posilnit jejich sebeúctu</a:t>
            </a:r>
          </a:p>
          <a:p>
            <a:r>
              <a:rPr lang="cs-CZ" dirty="0"/>
              <a:t>Naslouchání druhým</a:t>
            </a:r>
          </a:p>
          <a:p>
            <a:r>
              <a:rPr lang="cs-CZ" dirty="0"/>
              <a:t>Snaha o pochopení druhých</a:t>
            </a:r>
          </a:p>
          <a:p>
            <a:r>
              <a:rPr lang="cs-CZ" dirty="0"/>
              <a:t>Solidárnost</a:t>
            </a:r>
          </a:p>
          <a:p>
            <a:r>
              <a:rPr lang="cs-CZ" dirty="0"/>
              <a:t>Snaha o dohodu, hledání toho, co nás spojuje </a:t>
            </a:r>
          </a:p>
        </p:txBody>
      </p:sp>
    </p:spTree>
    <p:extLst>
      <p:ext uri="{BB962C8B-B14F-4D97-AF65-F5344CB8AC3E}">
        <p14:creationId xmlns:p14="http://schemas.microsoft.com/office/powerpoint/2010/main" val="1279871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Výchovný program ETV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Komunikace</a:t>
            </a:r>
          </a:p>
          <a:p>
            <a:r>
              <a:rPr lang="cs-CZ" dirty="0"/>
              <a:t>Důstojnost lidské osoby, sebehodnocení</a:t>
            </a:r>
          </a:p>
          <a:p>
            <a:r>
              <a:rPr lang="cs-CZ" dirty="0"/>
              <a:t>Pozitivní hodnocení druhých</a:t>
            </a:r>
          </a:p>
          <a:p>
            <a:r>
              <a:rPr lang="cs-CZ" dirty="0"/>
              <a:t>Tvořivost a iniciativa</a:t>
            </a:r>
          </a:p>
          <a:p>
            <a:r>
              <a:rPr lang="cs-CZ" dirty="0"/>
              <a:t>Vyjadřování a komunikace citů</a:t>
            </a:r>
          </a:p>
          <a:p>
            <a:r>
              <a:rPr lang="cs-CZ" dirty="0"/>
              <a:t>Empatie</a:t>
            </a:r>
          </a:p>
          <a:p>
            <a:r>
              <a:rPr lang="cs-CZ" dirty="0"/>
              <a:t>Asertivita</a:t>
            </a:r>
          </a:p>
          <a:p>
            <a:r>
              <a:rPr lang="cs-CZ" dirty="0"/>
              <a:t>Reálné a zobrazené vzory</a:t>
            </a:r>
          </a:p>
          <a:p>
            <a:r>
              <a:rPr lang="cs-CZ" dirty="0"/>
              <a:t>Pomoc, dělení se, přátelství a spolupráce</a:t>
            </a:r>
          </a:p>
          <a:p>
            <a:r>
              <a:rPr lang="cs-CZ" dirty="0"/>
              <a:t>Komplexní </a:t>
            </a:r>
            <a:r>
              <a:rPr lang="cs-CZ" dirty="0" err="1"/>
              <a:t>prosociálnost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489139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</TotalTime>
  <Words>850</Words>
  <Application>Microsoft Office PowerPoint</Application>
  <PresentationFormat>Širokoúhlá obrazovka</PresentationFormat>
  <Paragraphs>116</Paragraphs>
  <Slides>31</Slides>
  <Notes>0</Notes>
  <HiddenSlides>1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Motiv Office</vt:lpstr>
      <vt:lpstr>Etická výchova ve školách</vt:lpstr>
      <vt:lpstr>Obsah prezentace</vt:lpstr>
      <vt:lpstr>Co je to Etická výchova</vt:lpstr>
      <vt:lpstr>Antoine de Saint - Exupéry: </vt:lpstr>
      <vt:lpstr>Etická výchova</vt:lpstr>
      <vt:lpstr>Prezentace aplikace PowerPoint</vt:lpstr>
      <vt:lpstr>Prosociálnost</vt:lpstr>
      <vt:lpstr>Prosociální chování</vt:lpstr>
      <vt:lpstr>Výchovný program ETV</vt:lpstr>
      <vt:lpstr>Prezentace aplikace PowerPoint</vt:lpstr>
      <vt:lpstr>Kompetenční model učitele Etv</vt:lpstr>
      <vt:lpstr>Vliv ETV na klima školy</vt:lpstr>
      <vt:lpstr>Co je to klima školy?</vt:lpstr>
      <vt:lpstr>Co je to klima školy?</vt:lpstr>
      <vt:lpstr>Dynamika týmu</vt:lpstr>
      <vt:lpstr>Základní sociální potřeby</vt:lpstr>
      <vt:lpstr>Hodina ETV</vt:lpstr>
      <vt:lpstr>Průběh hodiny ETV</vt:lpstr>
      <vt:lpstr>Prezentace aplikace PowerPoint</vt:lpstr>
      <vt:lpstr>Prezentace aplikace PowerPoint</vt:lpstr>
      <vt:lpstr>Průběh hodiny ETV – Baryk (komunikace citů) </vt:lpstr>
      <vt:lpstr>ETV na naší škole</vt:lpstr>
      <vt:lpstr>Prezentace aplikace PowerPoint</vt:lpstr>
      <vt:lpstr>Hlavní úkoly školy</vt:lpstr>
      <vt:lpstr>Prezentace aplikace PowerPoint</vt:lpstr>
      <vt:lpstr>Prezentace aplikace PowerPoint</vt:lpstr>
      <vt:lpstr>Etická výchova na CZŠ ve Veselí nad Moravou</vt:lpstr>
      <vt:lpstr>Prezentace aplikace PowerPoint</vt:lpstr>
      <vt:lpstr>Příběh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Etická výchova jako tvůrce klimatu školy</dc:title>
  <dc:creator>Uživatel Microsoft Office</dc:creator>
  <cp:lastModifiedBy>Ivana Majíčková</cp:lastModifiedBy>
  <cp:revision>41</cp:revision>
  <dcterms:created xsi:type="dcterms:W3CDTF">2018-11-05T15:57:42Z</dcterms:created>
  <dcterms:modified xsi:type="dcterms:W3CDTF">2021-06-01T17:12:43Z</dcterms:modified>
</cp:coreProperties>
</file>