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66" r:id="rId2"/>
    <p:sldId id="259" r:id="rId3"/>
    <p:sldId id="263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9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8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1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8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C9E227-4160-4FB3-83E5-E485FFC3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8000" b="1" dirty="0">
                <a:latin typeface="Segoe Script" panose="030B0504020000000003" pitchFamily="66" charset="0"/>
              </a:rPr>
              <a:t>MŠ Tasov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2AF5E"/>
          </a:solidFill>
          <a:ln w="38100" cap="rnd">
            <a:solidFill>
              <a:srgbClr val="E2AF5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F6054-D7D1-4E0A-87CD-6A03A065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 Nova Cond Light" panose="020B0306020202020204" pitchFamily="34" charset="0"/>
              </a:rPr>
              <a:t>Motto:</a:t>
            </a:r>
            <a:br>
              <a:rPr lang="cs-CZ" sz="2800" dirty="0">
                <a:latin typeface="Arial Nova Cond Light" panose="020B0306020202020204" pitchFamily="34" charset="0"/>
              </a:rPr>
            </a:br>
            <a:br>
              <a:rPr lang="en-US" sz="2800" dirty="0">
                <a:latin typeface="Arial Nova Cond Light" panose="020B0306020202020204" pitchFamily="34" charset="0"/>
              </a:rPr>
            </a:br>
            <a:r>
              <a:rPr lang="en-US" sz="2800" dirty="0">
                <a:latin typeface="Arial Nova Cond Light" panose="020B0306020202020204" pitchFamily="34" charset="0"/>
              </a:rPr>
              <a:t>POVĚZ MI A ZAPOMENU.</a:t>
            </a:r>
            <a:br>
              <a:rPr lang="en-US" sz="2800" dirty="0">
                <a:latin typeface="Arial Nova Cond Light" panose="020B0306020202020204" pitchFamily="34" charset="0"/>
              </a:rPr>
            </a:br>
            <a:r>
              <a:rPr lang="en-US" sz="2800" dirty="0">
                <a:latin typeface="Arial Nova Cond Light" panose="020B0306020202020204" pitchFamily="34" charset="0"/>
              </a:rPr>
              <a:t>UKAŽ MI A ZAPAMATUJI SI</a:t>
            </a:r>
            <a:r>
              <a:rPr lang="cs-CZ" sz="2800" dirty="0">
                <a:latin typeface="Arial Nova Cond Light" panose="020B0306020202020204" pitchFamily="34" charset="0"/>
              </a:rPr>
              <a:t>.</a:t>
            </a:r>
            <a:br>
              <a:rPr lang="en-US" sz="2800" dirty="0">
                <a:latin typeface="Arial Nova Cond Light" panose="020B0306020202020204" pitchFamily="34" charset="0"/>
              </a:rPr>
            </a:br>
            <a:r>
              <a:rPr lang="en-US" sz="2800" dirty="0">
                <a:latin typeface="Arial Nova Cond Light" panose="020B0306020202020204" pitchFamily="34" charset="0"/>
              </a:rPr>
              <a:t>NECH MĚ TO UDĚLAT A NAUČÍM SE</a:t>
            </a:r>
            <a:r>
              <a:rPr lang="cs-CZ" sz="2800" dirty="0">
                <a:latin typeface="Arial Nova Cond Light" panose="020B0306020202020204" pitchFamily="34" charset="0"/>
              </a:rPr>
              <a:t>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81796C-0AAC-44A5-9CFE-069360F4D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0" r="166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642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D2E6170-CCDA-4A8E-93E5-71658BFB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076A45-CD57-45B9-830E-DF342D22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4652"/>
            <a:ext cx="5474683" cy="5568696"/>
          </a:xfrm>
        </p:spPr>
        <p:txBody>
          <a:bodyPr>
            <a:normAutofit/>
          </a:bodyPr>
          <a:lstStyle/>
          <a:p>
            <a:pPr algn="ctr"/>
            <a:r>
              <a:rPr lang="cs-CZ" sz="5000" dirty="0">
                <a:latin typeface="Segoe Script" panose="030B0504020000000003" pitchFamily="66" charset="0"/>
              </a:rPr>
              <a:t>Vzdělávací program </a:t>
            </a:r>
            <a:br>
              <a:rPr lang="cs-CZ" sz="5000" dirty="0">
                <a:latin typeface="Segoe Script" panose="030B0504020000000003" pitchFamily="66" charset="0"/>
              </a:rPr>
            </a:br>
            <a:r>
              <a:rPr lang="cs-CZ" sz="5000" dirty="0">
                <a:latin typeface="Segoe Script" panose="030B0504020000000003" pitchFamily="66" charset="0"/>
              </a:rPr>
              <a:t>„Barevný svět“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0EBCDD-54A3-491E-9753-1240601E7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FE1D1-B1D7-4D52-8872-68054E509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404" y="644652"/>
            <a:ext cx="4985348" cy="5568695"/>
          </a:xfrm>
        </p:spPr>
        <p:txBody>
          <a:bodyPr anchor="ctr">
            <a:normAutofit lnSpcReduction="10000"/>
          </a:bodyPr>
          <a:lstStyle/>
          <a:p>
            <a:pPr marL="0" lvl="0" indent="0">
              <a:spcAft>
                <a:spcPts val="800"/>
              </a:spcAft>
              <a:buNone/>
            </a:pPr>
            <a:endParaRPr lang="cs-CZ" kern="150" dirty="0">
              <a:solidFill>
                <a:srgbClr val="FFFFFF"/>
              </a:solidFill>
              <a:latin typeface="Arial Nova Cond Light" panose="020B0306020202020204" pitchFamily="34" charset="0"/>
              <a:ea typeface="SimSun" panose="02010600030101010101" pitchFamily="2" charset="-122"/>
              <a:cs typeface="F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kern="150" dirty="0">
                <a:solidFill>
                  <a:srgbClr val="FFFFFF"/>
                </a:solidFill>
                <a:latin typeface="Arial Nova Cond Light" panose="020B0306020202020204" pitchFamily="34" charset="0"/>
                <a:ea typeface="SimSun" panose="02010600030101010101" pitchFamily="2" charset="-122"/>
                <a:cs typeface="F"/>
              </a:rPr>
              <a:t>Naším cílem je p</a:t>
            </a:r>
            <a:r>
              <a:rPr lang="cs-CZ" kern="150" dirty="0">
                <a:solidFill>
                  <a:srgbClr val="FFFFFF"/>
                </a:solidFill>
                <a:effectLst/>
                <a:latin typeface="Arial Nova Cond Light" panose="020B0306020202020204" pitchFamily="34" charset="0"/>
                <a:ea typeface="SimSun" panose="02010600030101010101" pitchFamily="2" charset="-122"/>
                <a:cs typeface="F"/>
              </a:rPr>
              <a:t>oskytnout dětem činnosti, které podporují jejich přirozený vývoj a rozvoj.</a:t>
            </a:r>
          </a:p>
          <a:p>
            <a:pPr marL="0" lvl="0" indent="0">
              <a:spcAft>
                <a:spcPts val="800"/>
              </a:spcAft>
              <a:buNone/>
            </a:pPr>
            <a:endParaRPr lang="cs-CZ" kern="150" dirty="0">
              <a:solidFill>
                <a:srgbClr val="FFFFFF"/>
              </a:solidFill>
              <a:latin typeface="Arial Nova Cond Light" panose="020B0306020202020204" pitchFamily="34" charset="0"/>
              <a:ea typeface="SimSun" panose="02010600030101010101" pitchFamily="2" charset="-122"/>
              <a:cs typeface="F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kern="150" dirty="0">
                <a:solidFill>
                  <a:srgbClr val="FFFFFF"/>
                </a:solidFill>
                <a:effectLst/>
                <a:latin typeface="Arial Nova Cond Light" panose="020B0306020202020204" pitchFamily="34" charset="0"/>
                <a:ea typeface="SimSun" panose="02010600030101010101" pitchFamily="2" charset="-122"/>
                <a:cs typeface="F"/>
              </a:rPr>
              <a:t>Inspirujeme se: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50" dirty="0">
                <a:solidFill>
                  <a:srgbClr val="FFFFFF"/>
                </a:solidFill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programem Začít spolu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50" dirty="0">
                <a:solidFill>
                  <a:srgbClr val="FFFFFF"/>
                </a:solidFill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pedagogikou M. Montessori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50" dirty="0">
                <a:solidFill>
                  <a:srgbClr val="FFFFFF"/>
                </a:solidFill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pedagogikou F. </a:t>
            </a:r>
            <a:r>
              <a:rPr lang="cs-CZ" kern="150" dirty="0" err="1">
                <a:solidFill>
                  <a:srgbClr val="FFFFFF"/>
                </a:solidFill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Ketta</a:t>
            </a:r>
            <a:endParaRPr lang="cs-CZ" kern="150" dirty="0">
              <a:solidFill>
                <a:srgbClr val="FFFFFF"/>
              </a:solidFill>
              <a:effectLst/>
              <a:latin typeface="Arial Nova Cond Light" panose="020B0306020202020204" pitchFamily="34" charset="0"/>
              <a:ea typeface="SimSun" panose="02010600030101010101" pitchFamily="2" charset="-122"/>
              <a:cs typeface="F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88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9CFDA17-8C69-4749-9CD1-1A19A66F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 err="1">
                <a:latin typeface="Segoe Script" panose="030B0504020000000003" pitchFamily="66" charset="0"/>
              </a:rPr>
              <a:t>Pedagogika</a:t>
            </a:r>
            <a:r>
              <a:rPr lang="en-US" sz="5600" dirty="0">
                <a:latin typeface="Segoe Script" panose="030B0504020000000003" pitchFamily="66" charset="0"/>
              </a:rPr>
              <a:t> </a:t>
            </a:r>
            <a:r>
              <a:rPr lang="en-US" sz="5600" dirty="0" err="1">
                <a:latin typeface="Segoe Script" panose="030B0504020000000003" pitchFamily="66" charset="0"/>
              </a:rPr>
              <a:t>Franzze</a:t>
            </a:r>
            <a:r>
              <a:rPr lang="en-US" sz="5600" dirty="0">
                <a:latin typeface="Segoe Script" panose="030B0504020000000003" pitchFamily="66" charset="0"/>
              </a:rPr>
              <a:t> </a:t>
            </a:r>
            <a:r>
              <a:rPr lang="en-US" sz="5600" dirty="0" err="1">
                <a:latin typeface="Segoe Script" panose="030B0504020000000003" pitchFamily="66" charset="0"/>
              </a:rPr>
              <a:t>Ketta</a:t>
            </a:r>
            <a:endParaRPr lang="en-US" sz="5600" dirty="0">
              <a:latin typeface="Segoe Script" panose="030B0504020000000003" pitchFamily="66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393CB"/>
          </a:solidFill>
          <a:ln w="38100" cap="rnd">
            <a:solidFill>
              <a:srgbClr val="6393C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B149F5-A45E-4595-95F8-BCC89D971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Arial Nova Cond Light" panose="020B0306020202020204" pitchFamily="34" charset="0"/>
              </a:rPr>
              <a:t>alternativní</a:t>
            </a:r>
            <a:r>
              <a:rPr lang="en-US" sz="2400" b="1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pedagogický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směr</a:t>
            </a:r>
            <a:endParaRPr lang="en-US" sz="2400" dirty="0">
              <a:effectLst/>
              <a:latin typeface="Arial Nova Cond Light" panose="020B0306020202020204" pitchFamily="34" charset="0"/>
            </a:endParaRPr>
          </a:p>
          <a:p>
            <a:pPr marL="3429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Arial Nova Cond Light" panose="020B0306020202020204" pitchFamily="34" charset="0"/>
              </a:rPr>
              <a:t>celistvá</a:t>
            </a:r>
            <a:r>
              <a:rPr lang="en-US" sz="2400" b="1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na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smysl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zaměřená</a:t>
            </a:r>
            <a:endParaRPr lang="en-US" sz="2400" dirty="0">
              <a:effectLst/>
              <a:latin typeface="Arial Nova Cond Light" panose="020B0306020202020204" pitchFamily="34" charset="0"/>
            </a:endParaRPr>
          </a:p>
          <a:p>
            <a:pPr marL="3429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Arial Nova Cond Light" panose="020B0306020202020204" pitchFamily="34" charset="0"/>
              </a:rPr>
              <a:t>existenciální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–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nebyl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jsem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do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světa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vhozen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, ale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poslán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,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abych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se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stal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tím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,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kým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jsem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. </a:t>
            </a:r>
          </a:p>
          <a:p>
            <a:pPr marL="3429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Arial Nova Cond Light" panose="020B0306020202020204" pitchFamily="34" charset="0"/>
              </a:rPr>
              <a:t>vztahová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–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já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,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já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– ty,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já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– my</a:t>
            </a:r>
          </a:p>
          <a:p>
            <a:pPr marL="3429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Arial Nova Cond Light" panose="020B0306020202020204" pitchFamily="34" charset="0"/>
              </a:rPr>
              <a:t>rozvíjející</a:t>
            </a:r>
            <a:r>
              <a:rPr lang="en-US" sz="2400" b="1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osobní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jedinečnost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-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vzniklý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obraz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umožňuje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zpřítomnění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emocionálního</a:t>
            </a:r>
            <a:r>
              <a:rPr lang="en-US" sz="2400" dirty="0">
                <a:effectLst/>
                <a:latin typeface="Arial Nova Cond Light" panose="020B0306020202020204" pitchFamily="34" charset="0"/>
              </a:rPr>
              <a:t> </a:t>
            </a:r>
            <a:r>
              <a:rPr lang="en-US" sz="2400" dirty="0" err="1">
                <a:effectLst/>
                <a:latin typeface="Arial Nova Cond Light" panose="020B0306020202020204" pitchFamily="34" charset="0"/>
              </a:rPr>
              <a:t>prožitku</a:t>
            </a:r>
            <a:endParaRPr lang="en-US" sz="2400" dirty="0">
              <a:effectLst/>
              <a:latin typeface="Arial Nova Cond Light" panose="020B0306020202020204" pitchFamily="34" charset="0"/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F87483-3881-4615-A625-5A39FCACD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9" r="2592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01599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několik&#10;&#10;Popis byl vytvořen automaticky">
            <a:extLst>
              <a:ext uri="{FF2B5EF4-FFF2-40B4-BE49-F238E27FC236}">
                <a16:creationId xmlns:a16="http://schemas.microsoft.com/office/drawing/2014/main" id="{37A9D6D9-791D-4C92-8916-A1C0ADF7C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 b="1303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459F94-4A8C-40A5-96BF-9D3684F3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>
                <a:latin typeface="Segoe Script" panose="030B0504020000000003" pitchFamily="66" charset="0"/>
              </a:rPr>
              <a:t>Vznik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FB30A1-18F8-4963-BD60-5759F027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začala se rozvíjet v 70. letech minulého století v Mnichově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u zrodu tohoto způsobu práce stáli Esther </a:t>
            </a:r>
            <a:r>
              <a:rPr lang="cs-CZ" sz="2400" kern="150" dirty="0" err="1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Kaufmannová</a:t>
            </a: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 a Franz </a:t>
            </a:r>
            <a:r>
              <a:rPr lang="cs-CZ" sz="2400" kern="150" dirty="0" err="1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Kett</a:t>
            </a:r>
            <a:endParaRPr lang="cs-CZ" sz="2400" kern="150" dirty="0">
              <a:effectLst/>
              <a:latin typeface="Arial Nova Cond Light" panose="020B0306020202020204" pitchFamily="34" charset="0"/>
              <a:ea typeface="OpenSymbol"/>
              <a:cs typeface="OpenSymbol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v tom čase pracovali s dětmi z cizojazyčných (díky migraci), problémových a sociálně slabých rodin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v průběhu let se z něj vytvořil pedagogický systém se svými postupy, principy, metodami a specifickými pomůckami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je vhodná pro všechny věkové kategorie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v ČR se tato pedagogika rozvíjí od konce 90. let minulého století</a:t>
            </a:r>
          </a:p>
        </p:txBody>
      </p:sp>
    </p:spTree>
    <p:extLst>
      <p:ext uri="{BB962C8B-B14F-4D97-AF65-F5344CB8AC3E}">
        <p14:creationId xmlns:p14="http://schemas.microsoft.com/office/powerpoint/2010/main" val="229696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5D8963-E25B-49D1-AEBE-5EC8C838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Výstup</a:t>
            </a:r>
            <a:endParaRPr lang="en-US" dirty="0"/>
          </a:p>
        </p:txBody>
      </p:sp>
      <p:pic>
        <p:nvPicPr>
          <p:cNvPr id="5" name="Obrázek 4" descr="Obsah obrázku osoba, dítě, interiér, vsedě&#10;&#10;Popis byl vytvořen automaticky">
            <a:extLst>
              <a:ext uri="{FF2B5EF4-FFF2-40B4-BE49-F238E27FC236}">
                <a16:creationId xmlns:a16="http://schemas.microsoft.com/office/drawing/2014/main" id="{AB0D57FB-8AE4-4F9C-92C4-77F8570FD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3440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787DDF"/>
          </a:solidFill>
          <a:ln w="38100" cap="rnd">
            <a:solidFill>
              <a:srgbClr val="787DD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9502C-A88C-483B-A7D0-D06A20E8A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210" y="5276259"/>
            <a:ext cx="6964422" cy="138541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děti dle vlastní fantazie skládají obrazy z šátků různých barev, přírodnin, drobného dekoračního materiálu a tím tvoří komplexní obraz</a:t>
            </a:r>
          </a:p>
          <a:p>
            <a:pPr>
              <a:lnSpc>
                <a:spcPct val="100000"/>
              </a:lnSpc>
            </a:pPr>
            <a:r>
              <a:rPr lang="cs-CZ" sz="2400" kern="150" dirty="0">
                <a:latin typeface="Arial Nova Cond Light" panose="020B0306020202020204" pitchFamily="34" charset="0"/>
                <a:ea typeface="OpenSymbol"/>
                <a:cs typeface="OpenSymbol"/>
              </a:rPr>
              <a:t>více na informací: </a:t>
            </a:r>
            <a:r>
              <a:rPr lang="cs-CZ" sz="2400" kern="150" dirty="0">
                <a:effectLst/>
                <a:latin typeface="Arial Nova Cond Light" panose="020B0306020202020204" pitchFamily="34" charset="0"/>
                <a:ea typeface="OpenSymbol"/>
                <a:cs typeface="OpenSymbol"/>
              </a:rPr>
              <a:t>www.kett.cz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kern="150" dirty="0">
              <a:effectLst/>
              <a:latin typeface="StarSymbol"/>
              <a:ea typeface="OpenSymbol"/>
              <a:cs typeface="OpenSymbol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kern="150" dirty="0">
              <a:effectLst/>
              <a:latin typeface="StarSymbol"/>
              <a:ea typeface="OpenSymbol"/>
              <a:cs typeface="OpenSymbol"/>
            </a:endParaRPr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53356D-7174-401C-96BB-0EDFCBC0AE96}"/>
              </a:ext>
            </a:extLst>
          </p:cNvPr>
          <p:cNvSpPr txBox="1"/>
          <p:nvPr/>
        </p:nvSpPr>
        <p:spPr>
          <a:xfrm>
            <a:off x="0" y="6403508"/>
            <a:ext cx="1218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Nova Cond Light" panose="020B0306020202020204" pitchFamily="34" charset="0"/>
              </a:rPr>
              <a:t>„Život je darovaný. Jsem darem a úkolem současně.“ F. </a:t>
            </a:r>
            <a:r>
              <a:rPr lang="cs-CZ" sz="2000" dirty="0" err="1">
                <a:latin typeface="Arial Nova Cond Light" panose="020B0306020202020204" pitchFamily="34" charset="0"/>
              </a:rPr>
              <a:t>Kett</a:t>
            </a:r>
            <a:endParaRPr lang="cs-CZ" sz="20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D7DADD-72E2-4254-9FCE-D85F13D2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dirty="0" err="1">
                <a:solidFill>
                  <a:srgbClr val="FFFFFF"/>
                </a:solidFill>
                <a:latin typeface="Segoe Script" panose="030B0504020000000003" pitchFamily="66" charset="0"/>
              </a:rPr>
              <a:t>Děkujeme</a:t>
            </a:r>
            <a:r>
              <a:rPr lang="en-US" sz="8800" dirty="0">
                <a:solidFill>
                  <a:srgbClr val="FFFFFF"/>
                </a:solidFill>
                <a:latin typeface="Segoe Script" panose="030B0504020000000003" pitchFamily="66" charset="0"/>
              </a:rPr>
              <a:t> za </a:t>
            </a:r>
            <a:r>
              <a:rPr lang="en-US" sz="8800" dirty="0" err="1">
                <a:solidFill>
                  <a:srgbClr val="FFFFFF"/>
                </a:solidFill>
                <a:latin typeface="Segoe Script" panose="030B0504020000000003" pitchFamily="66" charset="0"/>
              </a:rPr>
              <a:t>pozornost</a:t>
            </a:r>
            <a:endParaRPr lang="en-US" sz="8800" dirty="0">
              <a:solidFill>
                <a:srgbClr val="FFFFFF"/>
              </a:solidFill>
              <a:latin typeface="Segoe Script" panose="030B0504020000000003" pitchFamily="66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85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239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Arial Nova Cond Light</vt:lpstr>
      <vt:lpstr>Modern Love</vt:lpstr>
      <vt:lpstr>Segoe Script</vt:lpstr>
      <vt:lpstr>StarSymbol</vt:lpstr>
      <vt:lpstr>The Hand</vt:lpstr>
      <vt:lpstr>SketchyVTI</vt:lpstr>
      <vt:lpstr>MŠ Tasov</vt:lpstr>
      <vt:lpstr>Vzdělávací program  „Barevný svět“</vt:lpstr>
      <vt:lpstr>Pedagogika Franzze Ketta</vt:lpstr>
      <vt:lpstr>Vznik</vt:lpstr>
      <vt:lpstr>Výstup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MŠ Tasov</dc:title>
  <dc:creator>ms1.tasov@outlook.cz</dc:creator>
  <cp:lastModifiedBy>Ivana Majíčková</cp:lastModifiedBy>
  <cp:revision>14</cp:revision>
  <dcterms:created xsi:type="dcterms:W3CDTF">2021-05-24T07:03:47Z</dcterms:created>
  <dcterms:modified xsi:type="dcterms:W3CDTF">2021-06-01T16:53:12Z</dcterms:modified>
</cp:coreProperties>
</file>